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8"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2E2"/>
    <a:srgbClr val="EE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35"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EF08F-6FE8-425C-AC40-5C8FA0694772}"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F8ED3-2067-4C5B-985D-2FACDF49D71B}" type="slidenum">
              <a:rPr lang="en-US" smtClean="0"/>
              <a:t>‹#›</a:t>
            </a:fld>
            <a:endParaRPr lang="en-US" dirty="0"/>
          </a:p>
        </p:txBody>
      </p:sp>
    </p:spTree>
    <p:extLst>
      <p:ext uri="{BB962C8B-B14F-4D97-AF65-F5344CB8AC3E}">
        <p14:creationId xmlns:p14="http://schemas.microsoft.com/office/powerpoint/2010/main" val="255098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636A-BA76-A1FE-7A40-187737EFE8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A58-00E9-99A9-EC6A-4B5E21A25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F972C9-DBC1-E035-0377-601B8FF3C0A7}"/>
              </a:ext>
            </a:extLst>
          </p:cNvPr>
          <p:cNvSpPr>
            <a:spLocks noGrp="1"/>
          </p:cNvSpPr>
          <p:nvPr>
            <p:ph type="dt" sz="half" idx="10"/>
          </p:nvPr>
        </p:nvSpPr>
        <p:spPr/>
        <p:txBody>
          <a:bodyPr/>
          <a:lstStyle/>
          <a:p>
            <a:fld id="{C94782AB-EAE4-4C39-BC44-41351D548C16}" type="datetime1">
              <a:rPr lang="en-US" smtClean="0"/>
              <a:t>7/23/2024</a:t>
            </a:fld>
            <a:endParaRPr lang="en-US" dirty="0"/>
          </a:p>
        </p:txBody>
      </p:sp>
      <p:sp>
        <p:nvSpPr>
          <p:cNvPr id="5" name="Footer Placeholder 4">
            <a:extLst>
              <a:ext uri="{FF2B5EF4-FFF2-40B4-BE49-F238E27FC236}">
                <a16:creationId xmlns:a16="http://schemas.microsoft.com/office/drawing/2014/main" id="{97C07854-726B-A978-3637-589D0A36B7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693222-2781-C403-6D90-870614EED192}"/>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153201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FCA5-0223-D104-5057-F22578DE1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DB29D3-C831-55E6-951B-9401E24B88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4E5CB-739B-BB15-C43F-6C71EB7C8EE4}"/>
              </a:ext>
            </a:extLst>
          </p:cNvPr>
          <p:cNvSpPr>
            <a:spLocks noGrp="1"/>
          </p:cNvSpPr>
          <p:nvPr>
            <p:ph type="dt" sz="half" idx="10"/>
          </p:nvPr>
        </p:nvSpPr>
        <p:spPr/>
        <p:txBody>
          <a:bodyPr/>
          <a:lstStyle/>
          <a:p>
            <a:fld id="{8E95A9A2-5064-48EA-AF09-F066EF6E6AA7}" type="datetime1">
              <a:rPr lang="en-US" smtClean="0"/>
              <a:t>7/23/2024</a:t>
            </a:fld>
            <a:endParaRPr lang="en-US" dirty="0"/>
          </a:p>
        </p:txBody>
      </p:sp>
      <p:sp>
        <p:nvSpPr>
          <p:cNvPr id="5" name="Footer Placeholder 4">
            <a:extLst>
              <a:ext uri="{FF2B5EF4-FFF2-40B4-BE49-F238E27FC236}">
                <a16:creationId xmlns:a16="http://schemas.microsoft.com/office/drawing/2014/main" id="{1C36B2DD-27F0-8BEE-8664-6DFEF3D894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B0FE4FC-B425-DFD8-7AA9-57FA5186B587}"/>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2386026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00FB4-30A3-7717-6C59-449A68B5A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51992C-542D-6DAB-441F-DE62B6DA26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DEC3C-D4CC-9DB0-AD82-D8D0472197C8}"/>
              </a:ext>
            </a:extLst>
          </p:cNvPr>
          <p:cNvSpPr>
            <a:spLocks noGrp="1"/>
          </p:cNvSpPr>
          <p:nvPr>
            <p:ph type="dt" sz="half" idx="10"/>
          </p:nvPr>
        </p:nvSpPr>
        <p:spPr/>
        <p:txBody>
          <a:bodyPr/>
          <a:lstStyle/>
          <a:p>
            <a:fld id="{50CE9D8F-D86E-46A4-AF05-2250068D5FC4}" type="datetime1">
              <a:rPr lang="en-US" smtClean="0"/>
              <a:t>7/23/2024</a:t>
            </a:fld>
            <a:endParaRPr lang="en-US" dirty="0"/>
          </a:p>
        </p:txBody>
      </p:sp>
      <p:sp>
        <p:nvSpPr>
          <p:cNvPr id="5" name="Footer Placeholder 4">
            <a:extLst>
              <a:ext uri="{FF2B5EF4-FFF2-40B4-BE49-F238E27FC236}">
                <a16:creationId xmlns:a16="http://schemas.microsoft.com/office/drawing/2014/main" id="{DB9304AA-4184-EABE-7F98-CA095A41C3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4A461D-FABD-146C-7D32-5FB02F8494AA}"/>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11921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DCE18-3EFD-A4D4-390B-875E4FF53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14B0EA-A262-CF6E-F90A-33E0AE70EA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B9EA-C73F-A6D4-F7F1-A9FC5B885FA0}"/>
              </a:ext>
            </a:extLst>
          </p:cNvPr>
          <p:cNvSpPr>
            <a:spLocks noGrp="1"/>
          </p:cNvSpPr>
          <p:nvPr>
            <p:ph type="dt" sz="half" idx="10"/>
          </p:nvPr>
        </p:nvSpPr>
        <p:spPr/>
        <p:txBody>
          <a:bodyPr/>
          <a:lstStyle/>
          <a:p>
            <a:fld id="{06609F94-E503-4D5B-867B-1FDA948E5EDF}" type="datetime1">
              <a:rPr lang="en-US" smtClean="0"/>
              <a:t>7/23/2024</a:t>
            </a:fld>
            <a:endParaRPr lang="en-US" dirty="0"/>
          </a:p>
        </p:txBody>
      </p:sp>
      <p:sp>
        <p:nvSpPr>
          <p:cNvPr id="5" name="Footer Placeholder 4">
            <a:extLst>
              <a:ext uri="{FF2B5EF4-FFF2-40B4-BE49-F238E27FC236}">
                <a16:creationId xmlns:a16="http://schemas.microsoft.com/office/drawing/2014/main" id="{2CACE89F-3061-6B0D-93DD-7550E86DDF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9E574D-2ACC-74AD-9749-5A83FE927C3F}"/>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41179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959-8FED-6105-801A-72D4FCDEB7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09E31A-2A1B-1F81-8259-5CEEA2FA06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4BAE1-CA5F-D182-9E20-F7CB07F10DB9}"/>
              </a:ext>
            </a:extLst>
          </p:cNvPr>
          <p:cNvSpPr>
            <a:spLocks noGrp="1"/>
          </p:cNvSpPr>
          <p:nvPr>
            <p:ph type="dt" sz="half" idx="10"/>
          </p:nvPr>
        </p:nvSpPr>
        <p:spPr/>
        <p:txBody>
          <a:bodyPr/>
          <a:lstStyle/>
          <a:p>
            <a:fld id="{3C2760BB-5998-420D-BE55-EB0DF3B7808D}" type="datetime1">
              <a:rPr lang="en-US" smtClean="0"/>
              <a:t>7/23/2024</a:t>
            </a:fld>
            <a:endParaRPr lang="en-US" dirty="0"/>
          </a:p>
        </p:txBody>
      </p:sp>
      <p:sp>
        <p:nvSpPr>
          <p:cNvPr id="5" name="Footer Placeholder 4">
            <a:extLst>
              <a:ext uri="{FF2B5EF4-FFF2-40B4-BE49-F238E27FC236}">
                <a16:creationId xmlns:a16="http://schemas.microsoft.com/office/drawing/2014/main" id="{10AEC52C-A6A3-63F3-E51A-3683E9CCB8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3D6BE4-E71E-F67D-535F-6D7FC23E839B}"/>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380526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8C2B-2D2E-5B48-AB32-3975F0C9C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624428-1EDE-869D-787D-B55DBBA0A5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C368BD-3121-D181-2885-2BEB26166F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65B68-7610-6E6F-9861-1797C6EF7F7B}"/>
              </a:ext>
            </a:extLst>
          </p:cNvPr>
          <p:cNvSpPr>
            <a:spLocks noGrp="1"/>
          </p:cNvSpPr>
          <p:nvPr>
            <p:ph type="dt" sz="half" idx="10"/>
          </p:nvPr>
        </p:nvSpPr>
        <p:spPr/>
        <p:txBody>
          <a:bodyPr/>
          <a:lstStyle/>
          <a:p>
            <a:fld id="{CF65989B-D119-40C3-AAEB-7CBC8D4F0744}" type="datetime1">
              <a:rPr lang="en-US" smtClean="0"/>
              <a:t>7/23/2024</a:t>
            </a:fld>
            <a:endParaRPr lang="en-US" dirty="0"/>
          </a:p>
        </p:txBody>
      </p:sp>
      <p:sp>
        <p:nvSpPr>
          <p:cNvPr id="6" name="Footer Placeholder 5">
            <a:extLst>
              <a:ext uri="{FF2B5EF4-FFF2-40B4-BE49-F238E27FC236}">
                <a16:creationId xmlns:a16="http://schemas.microsoft.com/office/drawing/2014/main" id="{4CBCCB06-331B-C836-5D07-CA0FF2CBE1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634BA8-210D-9A75-0066-A0B1C6B891B7}"/>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292533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0549-DF26-31B4-61C2-43DDD243E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986FFD-D8A9-0E3C-4324-6CFF145073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89FBA5-4058-C27A-612C-07257387C4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C8AC0B-E3D9-9BDB-D31D-BD4313570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5C92A4-B406-4B84-5337-B1465A1C10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31339-CAB1-6675-C21A-B35FE33EDB52}"/>
              </a:ext>
            </a:extLst>
          </p:cNvPr>
          <p:cNvSpPr>
            <a:spLocks noGrp="1"/>
          </p:cNvSpPr>
          <p:nvPr>
            <p:ph type="dt" sz="half" idx="10"/>
          </p:nvPr>
        </p:nvSpPr>
        <p:spPr/>
        <p:txBody>
          <a:bodyPr/>
          <a:lstStyle/>
          <a:p>
            <a:fld id="{AB356A80-12E7-4F0D-A06F-3C8C9B683AE8}" type="datetime1">
              <a:rPr lang="en-US" smtClean="0"/>
              <a:t>7/23/2024</a:t>
            </a:fld>
            <a:endParaRPr lang="en-US" dirty="0"/>
          </a:p>
        </p:txBody>
      </p:sp>
      <p:sp>
        <p:nvSpPr>
          <p:cNvPr id="8" name="Footer Placeholder 7">
            <a:extLst>
              <a:ext uri="{FF2B5EF4-FFF2-40B4-BE49-F238E27FC236}">
                <a16:creationId xmlns:a16="http://schemas.microsoft.com/office/drawing/2014/main" id="{9002D63A-B463-B658-B2CA-64ABB605D05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C4491CD-7536-5076-C4A8-0FD317A173F0}"/>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1351521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6644-6383-BDC1-5292-CF7AB4A1B3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769BDB-77B1-F6AA-EF02-649555EDDD5D}"/>
              </a:ext>
            </a:extLst>
          </p:cNvPr>
          <p:cNvSpPr>
            <a:spLocks noGrp="1"/>
          </p:cNvSpPr>
          <p:nvPr>
            <p:ph type="dt" sz="half" idx="10"/>
          </p:nvPr>
        </p:nvSpPr>
        <p:spPr/>
        <p:txBody>
          <a:bodyPr/>
          <a:lstStyle/>
          <a:p>
            <a:fld id="{7EC91CE4-1312-47C3-B8C2-26AB068E683D}" type="datetime1">
              <a:rPr lang="en-US" smtClean="0"/>
              <a:t>7/23/2024</a:t>
            </a:fld>
            <a:endParaRPr lang="en-US" dirty="0"/>
          </a:p>
        </p:txBody>
      </p:sp>
      <p:sp>
        <p:nvSpPr>
          <p:cNvPr id="4" name="Footer Placeholder 3">
            <a:extLst>
              <a:ext uri="{FF2B5EF4-FFF2-40B4-BE49-F238E27FC236}">
                <a16:creationId xmlns:a16="http://schemas.microsoft.com/office/drawing/2014/main" id="{50EEB2F4-79F9-F16E-ECC9-093CC734A7B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0CC464-24E7-1117-A077-3B195B27D331}"/>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161830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1C69C6-54DA-3F38-ECAD-045035D556F2}"/>
              </a:ext>
            </a:extLst>
          </p:cNvPr>
          <p:cNvSpPr>
            <a:spLocks noGrp="1"/>
          </p:cNvSpPr>
          <p:nvPr>
            <p:ph type="dt" sz="half" idx="10"/>
          </p:nvPr>
        </p:nvSpPr>
        <p:spPr/>
        <p:txBody>
          <a:bodyPr/>
          <a:lstStyle/>
          <a:p>
            <a:fld id="{93E985D8-2C22-46DF-89A7-643AA454DD55}" type="datetime1">
              <a:rPr lang="en-US" smtClean="0"/>
              <a:t>7/23/2024</a:t>
            </a:fld>
            <a:endParaRPr lang="en-US" dirty="0"/>
          </a:p>
        </p:txBody>
      </p:sp>
      <p:sp>
        <p:nvSpPr>
          <p:cNvPr id="3" name="Footer Placeholder 2">
            <a:extLst>
              <a:ext uri="{FF2B5EF4-FFF2-40B4-BE49-F238E27FC236}">
                <a16:creationId xmlns:a16="http://schemas.microsoft.com/office/drawing/2014/main" id="{4B4796A0-7B2C-614A-8444-75A7E758BCC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8EA1F53-A18D-C463-BA80-BDEDAC749770}"/>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3663002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C299-9461-A608-7547-50950B6FB3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839ABC-DEE3-3AA4-42A8-8BAAE94E9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73F807-46DB-378B-0F3A-B10448873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ED920C-BF11-A760-E72D-542DDE2598D4}"/>
              </a:ext>
            </a:extLst>
          </p:cNvPr>
          <p:cNvSpPr>
            <a:spLocks noGrp="1"/>
          </p:cNvSpPr>
          <p:nvPr>
            <p:ph type="dt" sz="half" idx="10"/>
          </p:nvPr>
        </p:nvSpPr>
        <p:spPr/>
        <p:txBody>
          <a:bodyPr/>
          <a:lstStyle/>
          <a:p>
            <a:fld id="{85D5DEDC-7A4D-481D-8DEB-72955EBB760E}" type="datetime1">
              <a:rPr lang="en-US" smtClean="0"/>
              <a:t>7/23/2024</a:t>
            </a:fld>
            <a:endParaRPr lang="en-US" dirty="0"/>
          </a:p>
        </p:txBody>
      </p:sp>
      <p:sp>
        <p:nvSpPr>
          <p:cNvPr id="6" name="Footer Placeholder 5">
            <a:extLst>
              <a:ext uri="{FF2B5EF4-FFF2-40B4-BE49-F238E27FC236}">
                <a16:creationId xmlns:a16="http://schemas.microsoft.com/office/drawing/2014/main" id="{BB7EFE46-BD96-2431-3DD3-45BB692B7D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0841FF-3961-1A24-32BC-3F7862DFD330}"/>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2794122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1795-B97E-6630-3BB5-EFFBE5D39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A9996-DD75-432D-61FF-93A258711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06DFF5D-1367-045B-3A85-9D4D6827B2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8E225-4FD3-9151-E1F3-17DD045F4824}"/>
              </a:ext>
            </a:extLst>
          </p:cNvPr>
          <p:cNvSpPr>
            <a:spLocks noGrp="1"/>
          </p:cNvSpPr>
          <p:nvPr>
            <p:ph type="dt" sz="half" idx="10"/>
          </p:nvPr>
        </p:nvSpPr>
        <p:spPr/>
        <p:txBody>
          <a:bodyPr/>
          <a:lstStyle/>
          <a:p>
            <a:fld id="{E273C00B-8A69-447D-8BF9-5B682547B68F}" type="datetime1">
              <a:rPr lang="en-US" smtClean="0"/>
              <a:t>7/23/2024</a:t>
            </a:fld>
            <a:endParaRPr lang="en-US" dirty="0"/>
          </a:p>
        </p:txBody>
      </p:sp>
      <p:sp>
        <p:nvSpPr>
          <p:cNvPr id="6" name="Footer Placeholder 5">
            <a:extLst>
              <a:ext uri="{FF2B5EF4-FFF2-40B4-BE49-F238E27FC236}">
                <a16:creationId xmlns:a16="http://schemas.microsoft.com/office/drawing/2014/main" id="{08CE3504-4379-D003-43C9-09C7815E25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88840E-E75C-8F9F-E62E-5AC53DF25EEB}"/>
              </a:ext>
            </a:extLst>
          </p:cNvPr>
          <p:cNvSpPr>
            <a:spLocks noGrp="1"/>
          </p:cNvSpPr>
          <p:nvPr>
            <p:ph type="sldNum" sz="quarter" idx="12"/>
          </p:nvPr>
        </p:nvSpPr>
        <p:spPr/>
        <p:txBody>
          <a:bodyPr/>
          <a:lstStyle/>
          <a:p>
            <a:fld id="{5622C6E6-2276-4DAE-B4D5-83BE3AF7910D}" type="slidenum">
              <a:rPr lang="en-US" smtClean="0"/>
              <a:t>‹#›</a:t>
            </a:fld>
            <a:endParaRPr lang="en-US" dirty="0"/>
          </a:p>
        </p:txBody>
      </p:sp>
    </p:spTree>
    <p:extLst>
      <p:ext uri="{BB962C8B-B14F-4D97-AF65-F5344CB8AC3E}">
        <p14:creationId xmlns:p14="http://schemas.microsoft.com/office/powerpoint/2010/main" val="314913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5A53A3-F64E-8344-F2C6-0AFB95A0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E5C0AC-F850-52F6-5CB5-324A453627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CA263-9E12-D6E6-0932-D85221EC4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6307C4-87A1-4383-AD4E-C89857E1DC8D}" type="datetime1">
              <a:rPr lang="en-US" smtClean="0"/>
              <a:t>7/23/2024</a:t>
            </a:fld>
            <a:endParaRPr lang="en-US" dirty="0"/>
          </a:p>
        </p:txBody>
      </p:sp>
      <p:sp>
        <p:nvSpPr>
          <p:cNvPr id="5" name="Footer Placeholder 4">
            <a:extLst>
              <a:ext uri="{FF2B5EF4-FFF2-40B4-BE49-F238E27FC236}">
                <a16:creationId xmlns:a16="http://schemas.microsoft.com/office/drawing/2014/main" id="{4C081F07-B837-43BE-30BE-5A827C23C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765A947C-400B-202C-E0FA-772139A797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22C6E6-2276-4DAE-B4D5-83BE3AF7910D}" type="slidenum">
              <a:rPr lang="en-US" smtClean="0"/>
              <a:t>‹#›</a:t>
            </a:fld>
            <a:endParaRPr lang="en-US" dirty="0"/>
          </a:p>
        </p:txBody>
      </p:sp>
    </p:spTree>
    <p:extLst>
      <p:ext uri="{BB962C8B-B14F-4D97-AF65-F5344CB8AC3E}">
        <p14:creationId xmlns:p14="http://schemas.microsoft.com/office/powerpoint/2010/main" val="3875040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acebook.com/business/success/cigna-hong-kong" TargetMode="External"/><Relationship Id="rId2" Type="http://schemas.openxmlformats.org/officeDocument/2006/relationships/hyperlink" Target="https://doi.org/10.1007/s12325-023-02622-x" TargetMode="External"/><Relationship Id="rId1" Type="http://schemas.openxmlformats.org/officeDocument/2006/relationships/slideLayout" Target="../slideLayouts/slideLayout2.xml"/><Relationship Id="rId4" Type="http://schemas.openxmlformats.org/officeDocument/2006/relationships/hyperlink" Target="https://www.census.gov/acs/www/about/why-we-ask-each-question/languag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mailto:Tedfitch4@gmail.com"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linkedin.com/in/ted-fitch-1720621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B6FD-9336-4EB7-9E18-544E1D223034}"/>
              </a:ext>
            </a:extLst>
          </p:cNvPr>
          <p:cNvSpPr>
            <a:spLocks noGrp="1"/>
          </p:cNvSpPr>
          <p:nvPr>
            <p:ph type="ctrTitle"/>
          </p:nvPr>
        </p:nvSpPr>
        <p:spPr/>
        <p:txBody>
          <a:bodyPr/>
          <a:lstStyle/>
          <a:p>
            <a:endParaRPr lang="en-US" dirty="0"/>
          </a:p>
        </p:txBody>
      </p:sp>
      <p:pic>
        <p:nvPicPr>
          <p:cNvPr id="4" name="Picture 3" descr="A robot and a hand touching a circle with a cross&#10;&#10;Description automatically generated">
            <a:extLst>
              <a:ext uri="{FF2B5EF4-FFF2-40B4-BE49-F238E27FC236}">
                <a16:creationId xmlns:a16="http://schemas.microsoft.com/office/drawing/2014/main" id="{6C6CF1FD-8566-BB7D-DBD5-D32A5D09C9D2}"/>
              </a:ext>
            </a:extLst>
          </p:cNvPr>
          <p:cNvPicPr>
            <a:picLocks noChangeAspect="1"/>
          </p:cNvPicPr>
          <p:nvPr/>
        </p:nvPicPr>
        <p:blipFill rotWithShape="1">
          <a:blip r:embed="rId2">
            <a:extLst>
              <a:ext uri="{28A0092B-C50C-407E-A947-70E740481C1C}">
                <a14:useLocalDpi xmlns:a14="http://schemas.microsoft.com/office/drawing/2010/main" val="0"/>
              </a:ext>
            </a:extLst>
          </a:blip>
          <a:srcRect t="12521" b="5771"/>
          <a:stretch/>
        </p:blipFill>
        <p:spPr>
          <a:xfrm>
            <a:off x="0" y="-33932"/>
            <a:ext cx="12191999" cy="3809490"/>
          </a:xfrm>
          <a:prstGeom prst="rect">
            <a:avLst/>
          </a:prstGeom>
        </p:spPr>
      </p:pic>
      <p:sp>
        <p:nvSpPr>
          <p:cNvPr id="5" name="Title 11">
            <a:extLst>
              <a:ext uri="{FF2B5EF4-FFF2-40B4-BE49-F238E27FC236}">
                <a16:creationId xmlns:a16="http://schemas.microsoft.com/office/drawing/2014/main" id="{55659F6C-24EC-D0C1-8382-CEE1AFFC95F1}"/>
              </a:ext>
            </a:extLst>
          </p:cNvPr>
          <p:cNvSpPr txBox="1">
            <a:spLocks/>
          </p:cNvSpPr>
          <p:nvPr/>
        </p:nvSpPr>
        <p:spPr>
          <a:xfrm>
            <a:off x="891144" y="4033554"/>
            <a:ext cx="7518037" cy="8952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800" b="1" dirty="0">
                <a:solidFill>
                  <a:srgbClr val="231815"/>
                </a:solidFill>
                <a:latin typeface="Georgia" panose="02040502050405020303" pitchFamily="18" charset="0"/>
              </a:rPr>
              <a:t>AI Agents for Everyday Health: Transforming Wellness with Personalized AI Assistants</a:t>
            </a:r>
            <a:endParaRPr lang="en-US" b="1" dirty="0">
              <a:solidFill>
                <a:srgbClr val="231815"/>
              </a:solidFill>
              <a:latin typeface="Georgia" panose="02040502050405020303" pitchFamily="18" charset="0"/>
            </a:endParaRPr>
          </a:p>
        </p:txBody>
      </p:sp>
      <p:sp>
        <p:nvSpPr>
          <p:cNvPr id="7" name="Text Placeholder 12">
            <a:extLst>
              <a:ext uri="{FF2B5EF4-FFF2-40B4-BE49-F238E27FC236}">
                <a16:creationId xmlns:a16="http://schemas.microsoft.com/office/drawing/2014/main" id="{7829976B-0DA9-EC89-F0C4-1F87F4398174}"/>
              </a:ext>
            </a:extLst>
          </p:cNvPr>
          <p:cNvSpPr txBox="1">
            <a:spLocks/>
          </p:cNvSpPr>
          <p:nvPr/>
        </p:nvSpPr>
        <p:spPr>
          <a:xfrm>
            <a:off x="978227" y="5050706"/>
            <a:ext cx="5636331" cy="288925"/>
          </a:xfrm>
          <a:prstGeom prst="rect">
            <a:avLst/>
          </a:prstGeom>
        </p:spPr>
        <p:txBody>
          <a:bodyPr vert="horz" lIns="0" tIns="45720" rIns="91440" bIns="45720" rtlCol="0">
            <a:noAutofit/>
          </a:bodyPr>
          <a:lstStyle>
            <a:lvl1pPr marL="0" indent="0" algn="l" defTabSz="914400" rtl="0" eaLnBrk="1" latinLnBrk="0" hangingPunct="1">
              <a:spcBef>
                <a:spcPct val="20000"/>
              </a:spcBef>
              <a:buClr>
                <a:srgbClr val="4C4948"/>
              </a:buClr>
              <a:buFont typeface="Arial" panose="020B0604020202020204" pitchFamily="34" charset="0"/>
              <a:buNone/>
              <a:defRPr kumimoji="1" sz="1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July 24</a:t>
            </a:r>
            <a:r>
              <a:rPr kumimoji="1" lang="en-US" sz="1600" b="0" i="0" u="none" strike="noStrike" kern="1200" cap="none" spc="0" normalizeH="0" baseline="30000" noProof="0" dirty="0">
                <a:ln>
                  <a:noFill/>
                </a:ln>
                <a:solidFill>
                  <a:srgbClr val="000000"/>
                </a:solidFill>
                <a:effectLst/>
                <a:uLnTx/>
                <a:uFillTx/>
                <a:latin typeface="Georgia" panose="02040502050405020303" pitchFamily="18" charset="0"/>
                <a:ea typeface="メイリオ" pitchFamily="50" charset="-128"/>
                <a:cs typeface="Calibri" pitchFamily="34" charset="0"/>
              </a:rPr>
              <a:t>th</a:t>
            </a:r>
            <a:r>
              <a:rPr kumimoji="1" lang="en-US" sz="16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 2024</a:t>
            </a:r>
          </a:p>
        </p:txBody>
      </p:sp>
      <p:sp>
        <p:nvSpPr>
          <p:cNvPr id="9" name="Text Placeholder 13">
            <a:extLst>
              <a:ext uri="{FF2B5EF4-FFF2-40B4-BE49-F238E27FC236}">
                <a16:creationId xmlns:a16="http://schemas.microsoft.com/office/drawing/2014/main" id="{6331B34F-69D8-5C29-8A0A-5365DEF9568A}"/>
              </a:ext>
            </a:extLst>
          </p:cNvPr>
          <p:cNvSpPr txBox="1">
            <a:spLocks/>
          </p:cNvSpPr>
          <p:nvPr/>
        </p:nvSpPr>
        <p:spPr>
          <a:xfrm>
            <a:off x="978228" y="5308702"/>
            <a:ext cx="5636331" cy="266700"/>
          </a:xfrm>
          <a:prstGeom prst="rect">
            <a:avLst/>
          </a:prstGeom>
        </p:spPr>
        <p:txBody>
          <a:bodyPr vert="horz" lIns="0" tIns="45720" rIns="91440" bIns="45720" rtlCol="0">
            <a:noAutofit/>
          </a:bodyPr>
          <a:lstStyle>
            <a:lvl1pPr marL="0" indent="0" algn="l" defTabSz="914400" rtl="0" eaLnBrk="1" latinLnBrk="0" hangingPunct="1">
              <a:spcBef>
                <a:spcPct val="20000"/>
              </a:spcBef>
              <a:buClr>
                <a:srgbClr val="4C4948"/>
              </a:buClr>
              <a:buFont typeface="Arial" panose="020B0604020202020204" pitchFamily="34" charset="0"/>
              <a:buNone/>
              <a:defRPr kumimoji="1" sz="1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Ted Fitch</a:t>
            </a:r>
          </a:p>
        </p:txBody>
      </p:sp>
      <p:sp>
        <p:nvSpPr>
          <p:cNvPr id="11" name="Text Placeholder 9">
            <a:extLst>
              <a:ext uri="{FF2B5EF4-FFF2-40B4-BE49-F238E27FC236}">
                <a16:creationId xmlns:a16="http://schemas.microsoft.com/office/drawing/2014/main" id="{A6591C80-F764-AB96-59C8-A71F20555F36}"/>
              </a:ext>
            </a:extLst>
          </p:cNvPr>
          <p:cNvSpPr txBox="1">
            <a:spLocks/>
          </p:cNvSpPr>
          <p:nvPr/>
        </p:nvSpPr>
        <p:spPr>
          <a:xfrm>
            <a:off x="978228" y="5597286"/>
            <a:ext cx="5636331" cy="266700"/>
          </a:xfrm>
          <a:prstGeom prst="rect">
            <a:avLst/>
          </a:prstGeom>
        </p:spPr>
        <p:txBody>
          <a:bodyPr vert="horz" lIns="0" tIns="45720" rIns="91440" bIns="45720" rtlCol="0">
            <a:noAutofit/>
          </a:bodyPr>
          <a:lstStyle>
            <a:lvl1pPr marL="0" indent="0" algn="l" defTabSz="914400" rtl="0" eaLnBrk="1" latinLnBrk="0" hangingPunct="1">
              <a:spcBef>
                <a:spcPct val="20000"/>
              </a:spcBef>
              <a:buClr>
                <a:srgbClr val="4C4948"/>
              </a:buClr>
              <a:buFont typeface="Arial" panose="020B0604020202020204" pitchFamily="34" charset="0"/>
              <a:buNone/>
              <a:defRPr kumimoji="1" sz="1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UMGC, MS in Data Analytics (candidate)</a:t>
            </a:r>
          </a:p>
        </p:txBody>
      </p:sp>
      <p:sp>
        <p:nvSpPr>
          <p:cNvPr id="12" name="Text Placeholder 9">
            <a:extLst>
              <a:ext uri="{FF2B5EF4-FFF2-40B4-BE49-F238E27FC236}">
                <a16:creationId xmlns:a16="http://schemas.microsoft.com/office/drawing/2014/main" id="{6C65B7B3-3E01-0BF1-1478-875A411EB0E2}"/>
              </a:ext>
            </a:extLst>
          </p:cNvPr>
          <p:cNvSpPr txBox="1">
            <a:spLocks/>
          </p:cNvSpPr>
          <p:nvPr/>
        </p:nvSpPr>
        <p:spPr>
          <a:xfrm>
            <a:off x="978227" y="5863986"/>
            <a:ext cx="5636331" cy="266700"/>
          </a:xfrm>
          <a:prstGeom prst="rect">
            <a:avLst/>
          </a:prstGeom>
        </p:spPr>
        <p:txBody>
          <a:bodyPr vert="horz" lIns="0" tIns="45720" rIns="91440" bIns="45720" rtlCol="0">
            <a:noAutofit/>
          </a:bodyPr>
          <a:lstStyle>
            <a:lvl1pPr marL="0" indent="0" algn="l" defTabSz="914400" rtl="0" eaLnBrk="1" latinLnBrk="0" hangingPunct="1">
              <a:spcBef>
                <a:spcPct val="20000"/>
              </a:spcBef>
              <a:buClr>
                <a:srgbClr val="4C4948"/>
              </a:buClr>
              <a:buFont typeface="Arial" panose="020B0604020202020204" pitchFamily="34" charset="0"/>
              <a:buNone/>
              <a:defRPr kumimoji="1" sz="1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i="1" dirty="0">
                <a:solidFill>
                  <a:schemeClr val="tx1"/>
                </a:solidFill>
                <a:latin typeface="Georgia" panose="02040502050405020303" pitchFamily="18" charset="0"/>
              </a:rPr>
              <a:t>Insight Student Summit</a:t>
            </a:r>
          </a:p>
        </p:txBody>
      </p:sp>
      <p:sp>
        <p:nvSpPr>
          <p:cNvPr id="14" name="Rectangle 13">
            <a:extLst>
              <a:ext uri="{FF2B5EF4-FFF2-40B4-BE49-F238E27FC236}">
                <a16:creationId xmlns:a16="http://schemas.microsoft.com/office/drawing/2014/main" id="{41854F7D-28B8-D49C-7136-C4F641AAEC23}"/>
              </a:ext>
            </a:extLst>
          </p:cNvPr>
          <p:cNvSpPr/>
          <p:nvPr/>
        </p:nvSpPr>
        <p:spPr>
          <a:xfrm>
            <a:off x="0" y="4259965"/>
            <a:ext cx="137160" cy="2097473"/>
          </a:xfrm>
          <a:prstGeom prst="rect">
            <a:avLst/>
          </a:prstGeom>
          <a:solidFill>
            <a:srgbClr val="EE1100"/>
          </a:solidFill>
          <a:ln>
            <a:solidFill>
              <a:srgbClr val="EE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2147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283464" y="6440847"/>
            <a:ext cx="362732" cy="365125"/>
          </a:xfrm>
        </p:spPr>
        <p:txBody>
          <a:bodyPr/>
          <a:lstStyle/>
          <a:p>
            <a:fld id="{5622C6E6-2276-4DAE-B4D5-83BE3AF7910D}" type="slidenum">
              <a:rPr lang="en-US" sz="900" smtClean="0">
                <a:solidFill>
                  <a:schemeClr val="tx1"/>
                </a:solidFill>
                <a:latin typeface="Georgia" panose="02040502050405020303" pitchFamily="18" charset="0"/>
              </a:rPr>
              <a:t>10</a:t>
            </a:fld>
            <a:endParaRPr lang="en-US" sz="900" dirty="0">
              <a:solidFill>
                <a:schemeClr val="tx1"/>
              </a:solidFill>
              <a:latin typeface="Georgia" panose="02040502050405020303" pitchFamily="18" charset="0"/>
            </a:endParaRPr>
          </a:p>
        </p:txBody>
      </p:sp>
      <p:sp>
        <p:nvSpPr>
          <p:cNvPr id="4" name="Title 2">
            <a:extLst>
              <a:ext uri="{FF2B5EF4-FFF2-40B4-BE49-F238E27FC236}">
                <a16:creationId xmlns:a16="http://schemas.microsoft.com/office/drawing/2014/main" id="{07415DB7-D63E-30D7-0542-E8F108DFCABD}"/>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8. Future Implications</a:t>
            </a:r>
          </a:p>
        </p:txBody>
      </p:sp>
      <p:graphicFrame>
        <p:nvGraphicFramePr>
          <p:cNvPr id="5" name="Table 4">
            <a:extLst>
              <a:ext uri="{FF2B5EF4-FFF2-40B4-BE49-F238E27FC236}">
                <a16:creationId xmlns:a16="http://schemas.microsoft.com/office/drawing/2014/main" id="{E930C41F-B9A0-27C9-B1E2-A2074EA04694}"/>
              </a:ext>
            </a:extLst>
          </p:cNvPr>
          <p:cNvGraphicFramePr>
            <a:graphicFrameLocks noGrp="1"/>
          </p:cNvGraphicFramePr>
          <p:nvPr>
            <p:extLst>
              <p:ext uri="{D42A27DB-BD31-4B8C-83A1-F6EECF244321}">
                <p14:modId xmlns:p14="http://schemas.microsoft.com/office/powerpoint/2010/main" val="1940613624"/>
              </p:ext>
            </p:extLst>
          </p:nvPr>
        </p:nvGraphicFramePr>
        <p:xfrm>
          <a:off x="457381" y="836712"/>
          <a:ext cx="10698300" cy="5059680"/>
        </p:xfrm>
        <a:graphic>
          <a:graphicData uri="http://schemas.openxmlformats.org/drawingml/2006/table">
            <a:tbl>
              <a:tblPr firstRow="1" bandRow="1"/>
              <a:tblGrid>
                <a:gridCol w="2756082">
                  <a:extLst>
                    <a:ext uri="{9D8B030D-6E8A-4147-A177-3AD203B41FA5}">
                      <a16:colId xmlns:a16="http://schemas.microsoft.com/office/drawing/2014/main" val="1396673155"/>
                    </a:ext>
                  </a:extLst>
                </a:gridCol>
                <a:gridCol w="7942218">
                  <a:extLst>
                    <a:ext uri="{9D8B030D-6E8A-4147-A177-3AD203B41FA5}">
                      <a16:colId xmlns:a16="http://schemas.microsoft.com/office/drawing/2014/main" val="339994748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E11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sz="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E1100"/>
                    </a:solidFill>
                  </a:tcPr>
                </a:tc>
                <a:extLst>
                  <a:ext uri="{0D108BD9-81ED-4DB2-BD59-A6C34878D82A}">
                    <a16:rowId xmlns:a16="http://schemas.microsoft.com/office/drawing/2014/main" val="2541482441"/>
                  </a:ext>
                </a:extLst>
              </a:tr>
              <a:tr h="7189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b="1" kern="1200" dirty="0">
                          <a:solidFill>
                            <a:schemeClr val="dk1"/>
                          </a:solidFill>
                          <a:effectLst/>
                          <a:latin typeface="Georgia" panose="02040502050405020303" pitchFamily="18" charset="0"/>
                          <a:ea typeface="+mn-ea"/>
                          <a:cs typeface="+mn-cs"/>
                        </a:rPr>
                        <a:t>Personalized Healthcare Ecosystem</a:t>
                      </a:r>
                      <a:endParaRPr lang="en-US" b="1" dirty="0">
                        <a:latin typeface="Georgia" panose="02040502050405020303"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400" b="0" u="sng" kern="1200" dirty="0">
                          <a:solidFill>
                            <a:schemeClr val="dk1"/>
                          </a:solidFill>
                          <a:effectLst/>
                          <a:latin typeface="Georgia" panose="02040502050405020303" pitchFamily="18" charset="0"/>
                          <a:ea typeface="+mn-ea"/>
                          <a:cs typeface="+mn-cs"/>
                        </a:rPr>
                        <a:t>AI agents become integrated into a comprehensive healthcare ecosystem</a:t>
                      </a:r>
                      <a:r>
                        <a:rPr kumimoji="1" lang="en-US" sz="1400" kern="1200" dirty="0">
                          <a:solidFill>
                            <a:schemeClr val="dk1"/>
                          </a:solidFill>
                          <a:effectLst/>
                          <a:latin typeface="Georgia" panose="02040502050405020303" pitchFamily="18" charset="0"/>
                          <a:ea typeface="+mn-ea"/>
                          <a:cs typeface="+mn-cs"/>
                        </a:rPr>
                        <a:t>, collaborating with wearable devices, mobile apps, electronic health records, telemedicine platforms, and virtual reality simulations to deliver seamless, personalized, and continuous care across the lifespan.</a:t>
                      </a:r>
                      <a:endParaRPr lang="en-US" sz="1400" dirty="0">
                        <a:latin typeface="Georgia" panose="02040502050405020303"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933446634"/>
                  </a:ext>
                </a:extLst>
              </a:tr>
              <a:tr h="7189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b="1" kern="1200" dirty="0">
                          <a:solidFill>
                            <a:schemeClr val="dk1"/>
                          </a:solidFill>
                          <a:effectLst/>
                          <a:latin typeface="Georgia" panose="02040502050405020303" pitchFamily="18" charset="0"/>
                          <a:ea typeface="+mn-ea"/>
                          <a:cs typeface="+mn-cs"/>
                        </a:rPr>
                        <a:t>Precision Health Predictions</a:t>
                      </a:r>
                      <a:endParaRPr lang="en-US" b="1"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400" u="sng" kern="1200" dirty="0">
                          <a:solidFill>
                            <a:schemeClr val="dk1"/>
                          </a:solidFill>
                          <a:effectLst/>
                          <a:latin typeface="Georgia" panose="02040502050405020303" pitchFamily="18" charset="0"/>
                          <a:ea typeface="+mn-ea"/>
                          <a:cs typeface="+mn-cs"/>
                        </a:rPr>
                        <a:t>AI agents leverage advanced analytics</a:t>
                      </a:r>
                      <a:r>
                        <a:rPr kumimoji="1" lang="en-US" sz="1400" kern="1200" dirty="0">
                          <a:solidFill>
                            <a:schemeClr val="dk1"/>
                          </a:solidFill>
                          <a:effectLst/>
                          <a:latin typeface="Georgia" panose="02040502050405020303" pitchFamily="18" charset="0"/>
                          <a:ea typeface="+mn-ea"/>
                          <a:cs typeface="+mn-cs"/>
                        </a:rPr>
                        <a:t>, predictive modeling, and machine learning algorithms to forecast individual health trajectories, identify early warning signs of disease onset or exacerbation, and </a:t>
                      </a:r>
                      <a:r>
                        <a:rPr kumimoji="1" lang="en-US" sz="1400" u="sng" kern="1200" dirty="0">
                          <a:solidFill>
                            <a:schemeClr val="dk1"/>
                          </a:solidFill>
                          <a:effectLst/>
                          <a:latin typeface="Georgia" panose="02040502050405020303" pitchFamily="18" charset="0"/>
                          <a:ea typeface="+mn-ea"/>
                          <a:cs typeface="+mn-cs"/>
                        </a:rPr>
                        <a:t>recommend targeted interventions for risk mitigation and disease prevention</a:t>
                      </a:r>
                      <a:r>
                        <a:rPr kumimoji="1" lang="en-US" sz="1400" kern="1200" dirty="0">
                          <a:solidFill>
                            <a:schemeClr val="dk1"/>
                          </a:solidFill>
                          <a:effectLst/>
                          <a:latin typeface="Georgia" panose="02040502050405020303" pitchFamily="18" charset="0"/>
                          <a:ea typeface="+mn-ea"/>
                          <a:cs typeface="+mn-cs"/>
                        </a:rPr>
                        <a:t>, enabling proactive, personalized, and preemptive healthcare strategies.</a:t>
                      </a:r>
                      <a:endParaRPr lang="en-US" sz="1400"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extLst>
                  <a:ext uri="{0D108BD9-81ED-4DB2-BD59-A6C34878D82A}">
                    <a16:rowId xmlns:a16="http://schemas.microsoft.com/office/drawing/2014/main" val="3540984002"/>
                  </a:ext>
                </a:extLst>
              </a:tr>
              <a:tr h="7189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b="1" kern="1200" dirty="0">
                          <a:solidFill>
                            <a:schemeClr val="dk1"/>
                          </a:solidFill>
                          <a:effectLst/>
                          <a:latin typeface="Georgia" panose="02040502050405020303" pitchFamily="18" charset="0"/>
                          <a:ea typeface="+mn-ea"/>
                          <a:cs typeface="+mn-cs"/>
                        </a:rPr>
                        <a:t>Collaborative Care Coordination</a:t>
                      </a:r>
                      <a:endParaRPr lang="en-US" b="1"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400" u="sng" kern="1200" dirty="0">
                          <a:solidFill>
                            <a:schemeClr val="dk1"/>
                          </a:solidFill>
                          <a:effectLst/>
                          <a:latin typeface="Georgia" panose="02040502050405020303" pitchFamily="18" charset="0"/>
                          <a:ea typeface="+mn-ea"/>
                          <a:cs typeface="+mn-cs"/>
                        </a:rPr>
                        <a:t>AI agents facilitate </a:t>
                      </a:r>
                      <a:r>
                        <a:rPr kumimoji="1" lang="en-US" sz="1400" u="none" kern="1200" dirty="0">
                          <a:solidFill>
                            <a:schemeClr val="dk1"/>
                          </a:solidFill>
                          <a:effectLst/>
                          <a:latin typeface="Georgia" panose="02040502050405020303" pitchFamily="18" charset="0"/>
                          <a:ea typeface="+mn-ea"/>
                          <a:cs typeface="+mn-cs"/>
                        </a:rPr>
                        <a:t>interdisciplinary collaboration </a:t>
                      </a:r>
                      <a:r>
                        <a:rPr kumimoji="1" lang="en-US" sz="1400" kern="1200" dirty="0">
                          <a:solidFill>
                            <a:schemeClr val="dk1"/>
                          </a:solidFill>
                          <a:effectLst/>
                          <a:latin typeface="Georgia" panose="02040502050405020303" pitchFamily="18" charset="0"/>
                          <a:ea typeface="+mn-ea"/>
                          <a:cs typeface="+mn-cs"/>
                        </a:rPr>
                        <a:t>and </a:t>
                      </a:r>
                      <a:r>
                        <a:rPr kumimoji="1" lang="en-US" sz="1400" u="sng" kern="1200" dirty="0">
                          <a:solidFill>
                            <a:schemeClr val="dk1"/>
                          </a:solidFill>
                          <a:effectLst/>
                          <a:latin typeface="Georgia" panose="02040502050405020303" pitchFamily="18" charset="0"/>
                          <a:ea typeface="+mn-ea"/>
                          <a:cs typeface="+mn-cs"/>
                        </a:rPr>
                        <a:t>care coordination among healthcare providers, patients, caregivers, and community resources</a:t>
                      </a:r>
                      <a:r>
                        <a:rPr kumimoji="1" lang="en-US" sz="1400" kern="1200" dirty="0">
                          <a:solidFill>
                            <a:schemeClr val="dk1"/>
                          </a:solidFill>
                          <a:effectLst/>
                          <a:latin typeface="Georgia" panose="02040502050405020303" pitchFamily="18" charset="0"/>
                          <a:ea typeface="+mn-ea"/>
                          <a:cs typeface="+mn-cs"/>
                        </a:rPr>
                        <a:t>, streamlining communication, decision-making, and resource allocation </a:t>
                      </a:r>
                      <a:r>
                        <a:rPr kumimoji="1" lang="en-US" sz="1400" u="sng" kern="1200" dirty="0">
                          <a:solidFill>
                            <a:schemeClr val="dk1"/>
                          </a:solidFill>
                          <a:effectLst/>
                          <a:latin typeface="Georgia" panose="02040502050405020303" pitchFamily="18" charset="0"/>
                          <a:ea typeface="+mn-ea"/>
                          <a:cs typeface="+mn-cs"/>
                        </a:rPr>
                        <a:t>to optimize patient outcomes, enhance patient experience, and reduce healthcare costs</a:t>
                      </a:r>
                      <a:r>
                        <a:rPr kumimoji="1" lang="en-US" sz="1400" kern="1200" dirty="0">
                          <a:solidFill>
                            <a:schemeClr val="dk1"/>
                          </a:solidFill>
                          <a:effectLst/>
                          <a:latin typeface="Georgia" panose="02040502050405020303" pitchFamily="18" charset="0"/>
                          <a:ea typeface="+mn-ea"/>
                          <a:cs typeface="+mn-cs"/>
                        </a:rPr>
                        <a:t>.</a:t>
                      </a:r>
                      <a:endParaRPr lang="en-US" sz="1400"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2479439900"/>
                  </a:ext>
                </a:extLst>
              </a:tr>
              <a:tr h="7189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b="1" kern="1200" dirty="0">
                          <a:solidFill>
                            <a:schemeClr val="dk1"/>
                          </a:solidFill>
                          <a:effectLst/>
                          <a:latin typeface="Georgia" panose="02040502050405020303" pitchFamily="18" charset="0"/>
                          <a:ea typeface="+mn-ea"/>
                          <a:cs typeface="+mn-cs"/>
                        </a:rPr>
                        <a:t>Global Health Equity</a:t>
                      </a:r>
                      <a:endParaRPr lang="en-US" b="1"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400" u="sng" kern="1200" dirty="0">
                          <a:solidFill>
                            <a:schemeClr val="dk1"/>
                          </a:solidFill>
                          <a:effectLst/>
                          <a:latin typeface="Georgia" panose="02040502050405020303" pitchFamily="18" charset="0"/>
                          <a:ea typeface="+mn-ea"/>
                          <a:cs typeface="+mn-cs"/>
                        </a:rPr>
                        <a:t>AI agents contribute to reducing health disparities and promoting health equity</a:t>
                      </a:r>
                      <a:r>
                        <a:rPr kumimoji="1" lang="en-US" sz="1400" u="none" kern="1200" dirty="0">
                          <a:solidFill>
                            <a:schemeClr val="dk1"/>
                          </a:solidFill>
                          <a:effectLst/>
                          <a:latin typeface="Georgia" panose="02040502050405020303" pitchFamily="18" charset="0"/>
                          <a:ea typeface="+mn-ea"/>
                          <a:cs typeface="+mn-cs"/>
                        </a:rPr>
                        <a:t> </a:t>
                      </a:r>
                      <a:r>
                        <a:rPr kumimoji="1" lang="en-US" sz="1400" kern="1200" dirty="0">
                          <a:solidFill>
                            <a:schemeClr val="dk1"/>
                          </a:solidFill>
                          <a:effectLst/>
                          <a:latin typeface="Georgia" panose="02040502050405020303" pitchFamily="18" charset="0"/>
                          <a:ea typeface="+mn-ea"/>
                          <a:cs typeface="+mn-cs"/>
                        </a:rPr>
                        <a:t>by addressing social determinants of health, improving access to healthcare services, empowering marginalized populations, and advocating for policy changes that prioritize health equity and social justice on a local, national, and global scale.</a:t>
                      </a:r>
                      <a:endParaRPr lang="en-US" sz="1400"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extLst>
                  <a:ext uri="{0D108BD9-81ED-4DB2-BD59-A6C34878D82A}">
                    <a16:rowId xmlns:a16="http://schemas.microsoft.com/office/drawing/2014/main" val="42390644"/>
                  </a:ext>
                </a:extLst>
              </a:tr>
              <a:tr h="7189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b="1" kern="1200" dirty="0">
                          <a:solidFill>
                            <a:schemeClr val="dk1"/>
                          </a:solidFill>
                          <a:effectLst/>
                          <a:latin typeface="Georgia" panose="02040502050405020303" pitchFamily="18" charset="0"/>
                          <a:ea typeface="+mn-ea"/>
                          <a:cs typeface="+mn-cs"/>
                        </a:rPr>
                        <a:t>Ethical AI Governance</a:t>
                      </a:r>
                      <a:endParaRPr lang="en-US" b="1"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400" u="sng" kern="1200" dirty="0">
                          <a:solidFill>
                            <a:schemeClr val="dk1"/>
                          </a:solidFill>
                          <a:effectLst/>
                          <a:latin typeface="Georgia" panose="02040502050405020303" pitchFamily="18" charset="0"/>
                          <a:ea typeface="+mn-ea"/>
                          <a:cs typeface="+mn-cs"/>
                        </a:rPr>
                        <a:t>AI agents adhere to ethical AI principles</a:t>
                      </a:r>
                      <a:r>
                        <a:rPr kumimoji="1" lang="en-US" sz="1400" kern="1200" dirty="0">
                          <a:solidFill>
                            <a:schemeClr val="dk1"/>
                          </a:solidFill>
                          <a:effectLst/>
                          <a:latin typeface="Georgia" panose="02040502050405020303" pitchFamily="18" charset="0"/>
                          <a:ea typeface="+mn-ea"/>
                          <a:cs typeface="+mn-cs"/>
                        </a:rPr>
                        <a:t>, guidelines, and frameworks, ensuring transparency, accountability, fairness, and responsibility in their design, development, deployment, and evaluation, fostering trust, acceptance, and adoption among users, stakeholders, and society at large.</a:t>
                      </a:r>
                      <a:endParaRPr lang="en-US" sz="1400"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2280211410"/>
                  </a:ext>
                </a:extLst>
              </a:tr>
            </a:tbl>
          </a:graphicData>
        </a:graphic>
      </p:graphicFrame>
    </p:spTree>
    <p:extLst>
      <p:ext uri="{BB962C8B-B14F-4D97-AF65-F5344CB8AC3E}">
        <p14:creationId xmlns:p14="http://schemas.microsoft.com/office/powerpoint/2010/main" val="170403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11</a:t>
            </a:fld>
            <a:endParaRPr lang="en-US" sz="900" dirty="0">
              <a:solidFill>
                <a:schemeClr val="tx1"/>
              </a:solidFill>
              <a:latin typeface="Georgia" panose="02040502050405020303" pitchFamily="18" charset="0"/>
            </a:endParaRPr>
          </a:p>
        </p:txBody>
      </p:sp>
      <p:sp>
        <p:nvSpPr>
          <p:cNvPr id="4" name="Title 2">
            <a:extLst>
              <a:ext uri="{FF2B5EF4-FFF2-40B4-BE49-F238E27FC236}">
                <a16:creationId xmlns:a16="http://schemas.microsoft.com/office/drawing/2014/main" id="{C336897F-46E7-884F-0308-AC8EEEE9AC48}"/>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References:</a:t>
            </a:r>
          </a:p>
        </p:txBody>
      </p:sp>
      <p:sp>
        <p:nvSpPr>
          <p:cNvPr id="5" name="Text Placeholder 3">
            <a:extLst>
              <a:ext uri="{FF2B5EF4-FFF2-40B4-BE49-F238E27FC236}">
                <a16:creationId xmlns:a16="http://schemas.microsoft.com/office/drawing/2014/main" id="{A8FE6B87-0186-48C1-BE85-4E235B5846F8}"/>
              </a:ext>
            </a:extLst>
          </p:cNvPr>
          <p:cNvSpPr txBox="1">
            <a:spLocks/>
          </p:cNvSpPr>
          <p:nvPr/>
        </p:nvSpPr>
        <p:spPr>
          <a:xfrm>
            <a:off x="442990" y="897224"/>
            <a:ext cx="9402534" cy="5426165"/>
          </a:xfrm>
          <a:prstGeom prst="rect">
            <a:avLst/>
          </a:prstGeom>
        </p:spPr>
        <p:txBody>
          <a:bodyPr vert="horz" lIns="0" tIns="45720" rIns="91440" bIns="45720" rtlCol="0">
            <a:normAutofit fontScale="92500"/>
          </a:bodyPr>
          <a:lstStyle>
            <a:lvl1pPr marL="457200" indent="-457200" algn="l" defTabSz="914400" rtl="0" eaLnBrk="1" latinLnBrk="0" hangingPunct="1">
              <a:spcBef>
                <a:spcPct val="20000"/>
              </a:spcBef>
              <a:buClr>
                <a:srgbClr val="4C4948"/>
              </a:buClr>
              <a:buFont typeface="Arial" panose="020B0604020202020204" pitchFamily="34" charset="0"/>
              <a:buChar char="•"/>
              <a:defRPr kumimoji="1" sz="2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tx1"/>
                </a:solidFill>
                <a:latin typeface="Georgia" panose="02040502050405020303" pitchFamily="18" charset="0"/>
              </a:rPr>
              <a:t>Dalle3 and Firefly</a:t>
            </a:r>
          </a:p>
          <a:p>
            <a:r>
              <a:rPr lang="en-US" sz="1200" dirty="0">
                <a:solidFill>
                  <a:schemeClr val="tx1"/>
                </a:solidFill>
                <a:latin typeface="Georgia" panose="02040502050405020303" pitchFamily="18" charset="0"/>
              </a:rPr>
              <a:t>Images throughout</a:t>
            </a:r>
          </a:p>
          <a:p>
            <a:endParaRPr lang="en-US" sz="1400"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Bickmore, T. W., Schulman, D., &amp; Sidner, C. (2013). Automated interventions for multiple health behaviors using conversational agents. Patient education and counseling, 92(2), 142-148.</a:t>
            </a:r>
          </a:p>
          <a:p>
            <a:pPr marL="0" indent="0">
              <a:buFont typeface="Arial" panose="020B0604020202020204" pitchFamily="34" charset="0"/>
              <a:buNone/>
            </a:pPr>
            <a:endParaRPr lang="en-US" sz="11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Cigna. (2019). Impact of Stress on Healthcare Systems. Cigna Healthcare. https://www.cignaglobal.com/blog/thought-leadership/impact-of-stress-on-healthcare-systems</a:t>
            </a:r>
          </a:p>
          <a:p>
            <a:pPr marL="0" indent="0">
              <a:buFont typeface="Arial" panose="020B0604020202020204" pitchFamily="34" charset="0"/>
              <a:buNone/>
            </a:pPr>
            <a:endParaRPr lang="en-US" sz="11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Greenberg, P., Chitnis, A., Louie, D., Suthoff, E., Chen, S. Y., Maitland, J., Gagnon-Sanschagrin, 	P., Fournier, A. A., &amp; Kessler, R. C. (2023). The Economic Burden of Adults with 	Major Depressive Disorder in the United States (2019). Advances in therapy, 	40(10), 4460–4479. </a:t>
            </a:r>
            <a:r>
              <a:rPr lang="en-US" sz="1100" i="1" dirty="0">
                <a:solidFill>
                  <a:schemeClr val="tx1"/>
                </a:solidFill>
                <a:latin typeface="Georgia" panose="02040502050405020303" pitchFamily="18" charset="0"/>
                <a:hlinkClick r:id="rId2">
                  <a:extLst>
                    <a:ext uri="{A12FA001-AC4F-418D-AE19-62706E023703}">
                      <ahyp:hlinkClr xmlns:ahyp="http://schemas.microsoft.com/office/drawing/2018/hyperlinkcolor" val="tx"/>
                    </a:ext>
                  </a:extLst>
                </a:hlinkClick>
              </a:rPr>
              <a:t>https://doi.org/10.1007/s12325-023-02622-x</a:t>
            </a:r>
            <a:endParaRPr lang="en-US" sz="1100" i="1" dirty="0">
              <a:solidFill>
                <a:schemeClr val="tx1"/>
              </a:solidFill>
              <a:latin typeface="Georgia" panose="02040502050405020303" pitchFamily="18" charset="0"/>
            </a:endParaRPr>
          </a:p>
          <a:p>
            <a:pPr marL="0" indent="0">
              <a:buFont typeface="Arial" panose="020B0604020202020204" pitchFamily="34" charset="0"/>
              <a:buNone/>
            </a:pPr>
            <a:endParaRPr lang="en-US" sz="11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Herohealth. (n.d.). It’s time to talk about taking your medicine. Herohealth. https://herohealth.com/blog/medication-adherence/time-to-talk-about-taking-your-medicine/</a:t>
            </a:r>
          </a:p>
          <a:p>
            <a:pPr marL="0" indent="0">
              <a:buFont typeface="Arial" panose="020B0604020202020204" pitchFamily="34" charset="0"/>
              <a:buNone/>
            </a:pPr>
            <a:endParaRPr lang="en-US" sz="11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IBM. (2023). Expertise on call. IBM. https://www.ibm.com/case-studies/humana </a:t>
            </a:r>
          </a:p>
          <a:p>
            <a:pPr marL="0" indent="0">
              <a:buFont typeface="Arial" panose="020B0604020202020204" pitchFamily="34" charset="0"/>
              <a:buNone/>
            </a:pPr>
            <a:endParaRPr lang="en-US" sz="11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Jennings, K. (2023). This AI Chatbot Has Helped Doctors Treat 3 Million People–And May Be Coming To A Hospital Near You. Forbes. https://www.forbes.com/sites/katiejennings/2023/07/17/this-ai-chatbot-has-helped-doctors-treat-3-million-people/</a:t>
            </a:r>
          </a:p>
          <a:p>
            <a:pPr marL="0" indent="0">
              <a:buFont typeface="Arial" panose="020B0604020202020204" pitchFamily="34" charset="0"/>
              <a:buNone/>
            </a:pPr>
            <a:endParaRPr lang="en-US" sz="1100" i="1" dirty="0">
              <a:solidFill>
                <a:schemeClr val="tx1"/>
              </a:solidFill>
              <a:latin typeface="Georgia" panose="02040502050405020303" pitchFamily="18" charset="0"/>
            </a:endParaRPr>
          </a:p>
          <a:p>
            <a:pPr marL="0" indent="0">
              <a:buFont typeface="Arial" panose="020B0604020202020204" pitchFamily="34" charset="0"/>
              <a:buNone/>
            </a:pPr>
            <a:r>
              <a:rPr lang="sv-SE" sz="1100" i="1" dirty="0">
                <a:solidFill>
                  <a:schemeClr val="tx1"/>
                </a:solidFill>
                <a:latin typeface="Georgia" panose="02040502050405020303" pitchFamily="18" charset="0"/>
              </a:rPr>
              <a:t>Meta. (n.d.). Cigna Hong Kong. Meta. </a:t>
            </a:r>
            <a:r>
              <a:rPr lang="sv-SE" sz="1100" i="1" dirty="0">
                <a:solidFill>
                  <a:schemeClr val="tx1"/>
                </a:solidFill>
                <a:latin typeface="Georgia" panose="02040502050405020303" pitchFamily="18" charset="0"/>
                <a:hlinkClick r:id="rId3">
                  <a:extLst>
                    <a:ext uri="{A12FA001-AC4F-418D-AE19-62706E023703}">
                      <ahyp:hlinkClr xmlns:ahyp="http://schemas.microsoft.com/office/drawing/2018/hyperlinkcolor" val="tx"/>
                    </a:ext>
                  </a:extLst>
                </a:hlinkClick>
              </a:rPr>
              <a:t>https://www.facebook.com/business/success/cigna-hong-kong</a:t>
            </a:r>
            <a:endParaRPr lang="sv-SE" sz="1100" i="1" dirty="0">
              <a:solidFill>
                <a:schemeClr val="tx1"/>
              </a:solidFill>
              <a:latin typeface="Georgia" panose="02040502050405020303" pitchFamily="18" charset="0"/>
            </a:endParaRPr>
          </a:p>
          <a:p>
            <a:pPr marL="0" indent="0">
              <a:buFont typeface="Arial" panose="020B0604020202020204" pitchFamily="34" charset="0"/>
              <a:buNone/>
            </a:pPr>
            <a:endParaRPr lang="sv-SE" sz="1100" i="1" dirty="0">
              <a:solidFill>
                <a:schemeClr val="tx1"/>
              </a:solidFill>
              <a:latin typeface="Georgia" panose="02040502050405020303" pitchFamily="18" charset="0"/>
            </a:endParaRPr>
          </a:p>
          <a:p>
            <a:pPr marL="0" indent="0">
              <a:buFont typeface="Arial" panose="020B0604020202020204" pitchFamily="34" charset="0"/>
              <a:buNone/>
            </a:pPr>
            <a:r>
              <a:rPr lang="sv-SE" sz="1100" i="1" dirty="0">
                <a:solidFill>
                  <a:schemeClr val="tx1"/>
                </a:solidFill>
                <a:latin typeface="Georgia" panose="02040502050405020303" pitchFamily="18" charset="0"/>
              </a:rPr>
              <a:t>Sadana, K. (n.d.). Zydus Hospitals. Wotnot. https://wotnot.io/customers/zydus-hospitals</a:t>
            </a:r>
          </a:p>
          <a:p>
            <a:pPr marL="0" indent="0">
              <a:buFont typeface="Arial" panose="020B0604020202020204" pitchFamily="34" charset="0"/>
              <a:buNone/>
            </a:pPr>
            <a:endParaRPr lang="sv-SE" sz="11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latin typeface="Georgia" panose="02040502050405020303" pitchFamily="18" charset="0"/>
              </a:rPr>
              <a:t>United States Census Bureau. (n.d.). Languages Spoken at Home. United States Census Bureau.  </a:t>
            </a:r>
            <a:r>
              <a:rPr lang="en-US" sz="1100" i="1" dirty="0">
                <a:solidFill>
                  <a:schemeClr val="tx1"/>
                </a:solidFill>
                <a:latin typeface="Georgia" panose="02040502050405020303" pitchFamily="18" charset="0"/>
                <a:hlinkClick r:id="rId4">
                  <a:extLst>
                    <a:ext uri="{A12FA001-AC4F-418D-AE19-62706E023703}">
                      <ahyp:hlinkClr xmlns:ahyp="http://schemas.microsoft.com/office/drawing/2018/hyperlinkcolor" val="tx"/>
                    </a:ext>
                  </a:extLst>
                </a:hlinkClick>
              </a:rPr>
              <a:t>https://www.census.gov/acs/www/about/why-we-ask-each-question/language/</a:t>
            </a:r>
            <a:endParaRPr lang="en-US" sz="1100" i="1" dirty="0">
              <a:solidFill>
                <a:schemeClr val="tx1"/>
              </a:solidFill>
              <a:latin typeface="Georgia" panose="02040502050405020303" pitchFamily="18" charset="0"/>
            </a:endParaRPr>
          </a:p>
          <a:p>
            <a:pPr marL="0" indent="0">
              <a:buFont typeface="Arial" panose="020B0604020202020204" pitchFamily="34" charset="0"/>
              <a:buNone/>
            </a:pPr>
            <a:endParaRPr lang="en-US" sz="1300" i="1" dirty="0">
              <a:solidFill>
                <a:schemeClr val="tx1"/>
              </a:solidFill>
              <a:latin typeface="Georgia" panose="02040502050405020303" pitchFamily="18" charset="0"/>
            </a:endParaRPr>
          </a:p>
          <a:p>
            <a:pPr marL="0" indent="0">
              <a:buFont typeface="Arial" panose="020B0604020202020204" pitchFamily="34" charset="0"/>
              <a:buNone/>
            </a:pPr>
            <a:r>
              <a:rPr lang="en-US" sz="1100" i="1" dirty="0">
                <a:solidFill>
                  <a:schemeClr val="tx1"/>
                </a:solidFill>
                <a:highlight>
                  <a:srgbClr val="FFFFFF"/>
                </a:highlight>
                <a:latin typeface="Georgia" panose="02040502050405020303" pitchFamily="18" charset="0"/>
              </a:rPr>
              <a:t>Utami, D., Bickmore, T., Nikolopoulou, A., &amp; Paasche-Orlow, M. (2017). Talk about death: End of life planning with a virtual agent. In Intelligent Virtual Agents: 17th International Conference, IVA 2017, Stockholm, Sweden, August 27-30, 2017, Proceedings 17 (pp. 441-450). Springer International Publishing.</a:t>
            </a:r>
            <a:endParaRPr lang="en-US" sz="1300" i="1" dirty="0">
              <a:solidFill>
                <a:schemeClr val="tx1"/>
              </a:solidFill>
              <a:latin typeface="Georgia" panose="02040502050405020303" pitchFamily="18" charset="0"/>
            </a:endParaRPr>
          </a:p>
        </p:txBody>
      </p:sp>
    </p:spTree>
    <p:extLst>
      <p:ext uri="{BB962C8B-B14F-4D97-AF65-F5344CB8AC3E}">
        <p14:creationId xmlns:p14="http://schemas.microsoft.com/office/powerpoint/2010/main" val="190869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6CCD547-E572-DFED-8534-808FC4892416}"/>
              </a:ext>
            </a:extLst>
          </p:cNvPr>
          <p:cNvPicPr>
            <a:picLocks noChangeAspect="1"/>
          </p:cNvPicPr>
          <p:nvPr/>
        </p:nvPicPr>
        <p:blipFill>
          <a:blip r:embed="rId2"/>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dirty="0"/>
          </a:p>
        </p:txBody>
      </p:sp>
      <p:sp>
        <p:nvSpPr>
          <p:cNvPr id="3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dirty="0"/>
          </a:p>
        </p:txBody>
      </p:sp>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657715" y="2990818"/>
            <a:ext cx="4195673" cy="2913872"/>
          </a:xfrm>
          <a:prstGeom prst="rect">
            <a:avLst/>
          </a:prstGeom>
        </p:spPr>
        <p:txBody>
          <a:bodyPr vert="horz" lIns="91440" tIns="45720" rIns="91440" bIns="45720" rtlCol="0" anchor="t">
            <a:normAutofit/>
          </a:bodyP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R="0" lvl="0" fontAlgn="auto">
              <a:lnSpc>
                <a:spcPct val="90000"/>
              </a:lnSpc>
              <a:spcBef>
                <a:spcPts val="0"/>
              </a:spcBef>
              <a:spcAft>
                <a:spcPts val="600"/>
              </a:spcAft>
              <a:buClrTx/>
              <a:buSzTx/>
              <a:tabLst/>
              <a:defRPr/>
            </a:pPr>
            <a:r>
              <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rPr>
              <a:t>  | </a:t>
            </a:r>
            <a:r>
              <a:rPr kumimoji="1" lang="en-US"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rPr>
              <a:t>AI Agents for Everyday Health</a:t>
            </a:r>
            <a:r>
              <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rPr>
              <a:t>  |</a:t>
            </a:r>
          </a:p>
          <a:p>
            <a:pPr marR="0" lvl="0" fontAlgn="auto">
              <a:lnSpc>
                <a:spcPct val="90000"/>
              </a:lnSpc>
              <a:spcBef>
                <a:spcPts val="0"/>
              </a:spcBef>
              <a:spcAft>
                <a:spcPts val="600"/>
              </a:spcAft>
              <a:buClrTx/>
              <a:buSzTx/>
              <a:tabLst/>
              <a:defRPr/>
            </a:pPr>
            <a:r>
              <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rPr>
              <a:t>     </a:t>
            </a:r>
            <a:r>
              <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hlinkClick r:id="rId3"/>
              </a:rPr>
              <a:t>Tedfitch4@gmail.com</a:t>
            </a:r>
            <a:endPar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endParaRPr>
          </a:p>
          <a:p>
            <a:pPr marR="0" lvl="0" fontAlgn="auto">
              <a:lnSpc>
                <a:spcPct val="90000"/>
              </a:lnSpc>
              <a:spcBef>
                <a:spcPts val="0"/>
              </a:spcBef>
              <a:spcAft>
                <a:spcPts val="600"/>
              </a:spcAft>
              <a:buClrTx/>
              <a:buSzTx/>
              <a:tabLst/>
              <a:defRPr/>
            </a:pPr>
            <a:r>
              <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rPr>
              <a:t>     </a:t>
            </a:r>
            <a:r>
              <a:rPr lang="en-US" altLang="ja-JP" sz="1200" dirty="0">
                <a:solidFill>
                  <a:schemeClr val="tx1">
                    <a:alpha val="80000"/>
                  </a:schemeClr>
                </a:solidFill>
                <a:latin typeface="Georgia" panose="02040502050405020303" pitchFamily="18" charset="0"/>
                <a:ea typeface="+mn-ea"/>
                <a:cs typeface="+mn-cs"/>
                <a:hlinkClick r:id="rId4"/>
              </a:rPr>
              <a:t>https://www.linkedin.com/in/ted-fitch-172062109/</a:t>
            </a:r>
            <a:endParaRPr lang="en-US" altLang="ja-JP" sz="1200" dirty="0">
              <a:solidFill>
                <a:schemeClr val="tx1">
                  <a:alpha val="80000"/>
                </a:schemeClr>
              </a:solidFill>
              <a:latin typeface="Georgia" panose="02040502050405020303" pitchFamily="18" charset="0"/>
              <a:ea typeface="+mn-ea"/>
              <a:cs typeface="+mn-cs"/>
            </a:endParaRPr>
          </a:p>
          <a:p>
            <a:pPr marR="0" lvl="0" fontAlgn="auto">
              <a:lnSpc>
                <a:spcPct val="90000"/>
              </a:lnSpc>
              <a:spcBef>
                <a:spcPts val="0"/>
              </a:spcBef>
              <a:spcAft>
                <a:spcPts val="600"/>
              </a:spcAft>
              <a:buClrTx/>
              <a:buSzTx/>
              <a:tabLst/>
              <a:defRPr/>
            </a:pPr>
            <a:endParaRPr lang="en-US" altLang="ja-JP" sz="1600" dirty="0">
              <a:solidFill>
                <a:schemeClr val="tx1">
                  <a:alpha val="80000"/>
                </a:schemeClr>
              </a:solidFill>
              <a:latin typeface="Georgia" panose="02040502050405020303" pitchFamily="18" charset="0"/>
              <a:ea typeface="+mn-ea"/>
              <a:cs typeface="+mn-cs"/>
            </a:endParaRPr>
          </a:p>
          <a:p>
            <a:pPr marR="0" lvl="0" fontAlgn="auto">
              <a:lnSpc>
                <a:spcPct val="90000"/>
              </a:lnSpc>
              <a:spcBef>
                <a:spcPts val="0"/>
              </a:spcBef>
              <a:spcAft>
                <a:spcPts val="600"/>
              </a:spcAft>
              <a:buClrTx/>
              <a:buSzTx/>
              <a:tabLst/>
              <a:defRPr/>
            </a:pPr>
            <a:r>
              <a:rPr lang="en-US" sz="1600" b="0" i="1" dirty="0">
                <a:solidFill>
                  <a:srgbClr val="222222"/>
                </a:solidFill>
                <a:effectLst/>
                <a:highlight>
                  <a:srgbClr val="FFFFFF"/>
                </a:highlight>
                <a:latin typeface="Georgia" panose="02040502050405020303" pitchFamily="18" charset="0"/>
              </a:rPr>
              <a:t>“My interest is in the future because I am going to spend the rest of my life there.” </a:t>
            </a:r>
          </a:p>
          <a:p>
            <a:pPr marR="0" lvl="0" fontAlgn="auto">
              <a:lnSpc>
                <a:spcPct val="90000"/>
              </a:lnSpc>
              <a:spcBef>
                <a:spcPts val="0"/>
              </a:spcBef>
              <a:spcAft>
                <a:spcPts val="600"/>
              </a:spcAft>
              <a:buClrTx/>
              <a:buSzTx/>
              <a:tabLst/>
              <a:defRPr/>
            </a:pPr>
            <a:r>
              <a:rPr lang="en-US" sz="1600" b="0" i="1" dirty="0">
                <a:solidFill>
                  <a:srgbClr val="222222"/>
                </a:solidFill>
                <a:effectLst/>
                <a:highlight>
                  <a:srgbClr val="FFFFFF"/>
                </a:highlight>
                <a:latin typeface="Georgia" panose="02040502050405020303" pitchFamily="18" charset="0"/>
              </a:rPr>
              <a:t>– </a:t>
            </a:r>
            <a:r>
              <a:rPr lang="en-US" sz="1600" b="0" i="0" dirty="0">
                <a:solidFill>
                  <a:srgbClr val="222222"/>
                </a:solidFill>
                <a:effectLst/>
                <a:highlight>
                  <a:srgbClr val="FFFFFF"/>
                </a:highlight>
                <a:latin typeface="Georgia" panose="02040502050405020303" pitchFamily="18" charset="0"/>
              </a:rPr>
              <a:t>Charles Kettering</a:t>
            </a:r>
          </a:p>
          <a:p>
            <a:pPr marR="0" lvl="0" fontAlgn="auto">
              <a:lnSpc>
                <a:spcPct val="90000"/>
              </a:lnSpc>
              <a:spcBef>
                <a:spcPts val="0"/>
              </a:spcBef>
              <a:spcAft>
                <a:spcPts val="600"/>
              </a:spcAft>
              <a:buClrTx/>
              <a:buSzTx/>
              <a:tabLst/>
              <a:defRPr/>
            </a:pPr>
            <a:endParaRPr kumimoji="1" lang="en-US" altLang="ja-JP" sz="1600" b="0" i="0" u="none" strike="noStrike" cap="none" spc="0" normalizeH="0" baseline="0" noProof="0" dirty="0">
              <a:ln>
                <a:noFill/>
              </a:ln>
              <a:solidFill>
                <a:schemeClr val="tx1">
                  <a:alpha val="80000"/>
                </a:schemeClr>
              </a:solidFill>
              <a:effectLst/>
              <a:uLnTx/>
              <a:uFillTx/>
              <a:latin typeface="Georgia" panose="02040502050405020303" pitchFamily="18" charset="0"/>
              <a:ea typeface="+mn-ea"/>
              <a:cs typeface="+mn-cs"/>
            </a:endParaRPr>
          </a:p>
        </p:txBody>
      </p:sp>
      <p:sp>
        <p:nvSpPr>
          <p:cNvPr id="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dirty="0"/>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622C6E6-2276-4DAE-B4D5-83BE3AF7910D}" type="slidenum">
              <a:rPr lang="en-US" sz="900" smtClean="0">
                <a:solidFill>
                  <a:schemeClr val="tx1"/>
                </a:solidFill>
                <a:latin typeface="Georgia" panose="02040502050405020303" pitchFamily="18" charset="0"/>
              </a:rPr>
              <a:pPr/>
              <a:t>12</a:t>
            </a:fld>
            <a:endParaRPr lang="en-US" sz="900" dirty="0">
              <a:solidFill>
                <a:schemeClr val="tx1">
                  <a:alpha val="60000"/>
                </a:schemeClr>
              </a:solidFill>
              <a:latin typeface="Georgia" panose="02040502050405020303" pitchFamily="18" charset="0"/>
            </a:endParaRPr>
          </a:p>
        </p:txBody>
      </p:sp>
      <p:cxnSp>
        <p:nvCxnSpPr>
          <p:cNvPr id="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041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01095A46-05E4-152A-8A5B-C39CBF01E348}"/>
              </a:ext>
            </a:extLst>
          </p:cNvPr>
          <p:cNvSpPr txBox="1">
            <a:spLocks/>
          </p:cNvSpPr>
          <p:nvPr/>
        </p:nvSpPr>
        <p:spPr>
          <a:xfrm>
            <a:off x="646196" y="657982"/>
            <a:ext cx="2817841"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sz="4000" i="1" dirty="0">
                <a:solidFill>
                  <a:srgbClr val="231815"/>
                </a:solidFill>
                <a:latin typeface="Georgia" panose="02040502050405020303" pitchFamily="18" charset="0"/>
              </a:rPr>
              <a:t>What if….</a:t>
            </a:r>
          </a:p>
        </p:txBody>
      </p:sp>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2" name="TextBox 21">
            <a:extLst>
              <a:ext uri="{FF2B5EF4-FFF2-40B4-BE49-F238E27FC236}">
                <a16:creationId xmlns:a16="http://schemas.microsoft.com/office/drawing/2014/main" id="{675A61EF-B433-9213-2F5B-F8937A42F2CA}"/>
              </a:ext>
            </a:extLst>
          </p:cNvPr>
          <p:cNvSpPr txBox="1"/>
          <p:nvPr/>
        </p:nvSpPr>
        <p:spPr>
          <a:xfrm>
            <a:off x="1209523" y="1741714"/>
            <a:ext cx="7310362" cy="369332"/>
          </a:xfrm>
          <a:prstGeom prst="rect">
            <a:avLst/>
          </a:prstGeom>
          <a:noFill/>
        </p:spPr>
        <p:txBody>
          <a:bodyPr wrap="square" rtlCol="0">
            <a:spAutoFit/>
          </a:bodyPr>
          <a:lstStyle/>
          <a:p>
            <a:r>
              <a:rPr kumimoji="1" lang="en-US" i="1" dirty="0">
                <a:solidFill>
                  <a:srgbClr val="000000"/>
                </a:solidFill>
                <a:highlight>
                  <a:srgbClr val="FFFFFF"/>
                </a:highlight>
                <a:latin typeface="Georgia" panose="02040502050405020303" pitchFamily="18" charset="0"/>
              </a:rPr>
              <a:t>…you had your own doctor or counselor on call 24/7? </a:t>
            </a:r>
            <a:endParaRPr kumimoji="1" lang="en-US" i="1" dirty="0">
              <a:solidFill>
                <a:srgbClr val="000000"/>
              </a:solidFill>
              <a:latin typeface="Georgia" panose="02040502050405020303" pitchFamily="18" charset="0"/>
            </a:endParaRPr>
          </a:p>
        </p:txBody>
      </p:sp>
      <p:sp>
        <p:nvSpPr>
          <p:cNvPr id="23" name="TextBox 22">
            <a:extLst>
              <a:ext uri="{FF2B5EF4-FFF2-40B4-BE49-F238E27FC236}">
                <a16:creationId xmlns:a16="http://schemas.microsoft.com/office/drawing/2014/main" id="{F9FF6A4C-C6C5-0ACA-7452-983FBFDD6580}"/>
              </a:ext>
            </a:extLst>
          </p:cNvPr>
          <p:cNvSpPr txBox="1"/>
          <p:nvPr/>
        </p:nvSpPr>
        <p:spPr>
          <a:xfrm>
            <a:off x="3229428" y="4844376"/>
            <a:ext cx="7840134" cy="369332"/>
          </a:xfrm>
          <a:prstGeom prst="rect">
            <a:avLst/>
          </a:prstGeom>
          <a:noFill/>
        </p:spPr>
        <p:txBody>
          <a:bodyPr wrap="square" rtlCol="0">
            <a:spAutoFit/>
          </a:bodyPr>
          <a:lstStyle/>
          <a:p>
            <a:r>
              <a:rPr kumimoji="1" lang="en-US" i="1" dirty="0">
                <a:solidFill>
                  <a:srgbClr val="000000"/>
                </a:solidFill>
                <a:highlight>
                  <a:srgbClr val="FFFFFF"/>
                </a:highlight>
                <a:latin typeface="Georgia" panose="02040502050405020303" pitchFamily="18" charset="0"/>
              </a:rPr>
              <a:t>…you could get the healthcare you need in your own native language? </a:t>
            </a:r>
            <a:endParaRPr kumimoji="1" lang="en-US" i="1" dirty="0">
              <a:solidFill>
                <a:srgbClr val="000000"/>
              </a:solidFill>
              <a:latin typeface="Georgia" panose="02040502050405020303" pitchFamily="18" charset="0"/>
            </a:endParaRPr>
          </a:p>
        </p:txBody>
      </p:sp>
      <p:sp>
        <p:nvSpPr>
          <p:cNvPr id="24" name="TextBox 23">
            <a:extLst>
              <a:ext uri="{FF2B5EF4-FFF2-40B4-BE49-F238E27FC236}">
                <a16:creationId xmlns:a16="http://schemas.microsoft.com/office/drawing/2014/main" id="{7E8439DB-5D39-9761-7A8C-FA46FE2A47AE}"/>
              </a:ext>
            </a:extLst>
          </p:cNvPr>
          <p:cNvSpPr txBox="1"/>
          <p:nvPr/>
        </p:nvSpPr>
        <p:spPr>
          <a:xfrm>
            <a:off x="1879599" y="2595638"/>
            <a:ext cx="7310362" cy="646331"/>
          </a:xfrm>
          <a:prstGeom prst="rect">
            <a:avLst/>
          </a:prstGeom>
          <a:noFill/>
        </p:spPr>
        <p:txBody>
          <a:bodyPr wrap="square" rtlCol="0">
            <a:spAutoFit/>
          </a:bodyPr>
          <a:lstStyle/>
          <a:p>
            <a:r>
              <a:rPr kumimoji="1" lang="en-US" i="1" dirty="0">
                <a:solidFill>
                  <a:srgbClr val="000000"/>
                </a:solidFill>
                <a:highlight>
                  <a:srgbClr val="FFFFFF"/>
                </a:highlight>
                <a:latin typeface="Georgia" panose="02040502050405020303" pitchFamily="18" charset="0"/>
              </a:rPr>
              <a:t>…you had a simple way to reduce your stress, remember to take your vitamins, and increase longevity?</a:t>
            </a:r>
            <a:endParaRPr kumimoji="1" lang="en-US" i="1" dirty="0">
              <a:solidFill>
                <a:srgbClr val="000000"/>
              </a:solidFill>
              <a:latin typeface="Georgia" panose="02040502050405020303" pitchFamily="18" charset="0"/>
            </a:endParaRPr>
          </a:p>
        </p:txBody>
      </p:sp>
      <p:sp>
        <p:nvSpPr>
          <p:cNvPr id="25" name="TextBox 24">
            <a:extLst>
              <a:ext uri="{FF2B5EF4-FFF2-40B4-BE49-F238E27FC236}">
                <a16:creationId xmlns:a16="http://schemas.microsoft.com/office/drawing/2014/main" id="{039764E5-1488-A348-14DD-B731470C1952}"/>
              </a:ext>
            </a:extLst>
          </p:cNvPr>
          <p:cNvSpPr txBox="1"/>
          <p:nvPr/>
        </p:nvSpPr>
        <p:spPr>
          <a:xfrm>
            <a:off x="2440819" y="3764197"/>
            <a:ext cx="7554686" cy="646331"/>
          </a:xfrm>
          <a:prstGeom prst="rect">
            <a:avLst/>
          </a:prstGeom>
          <a:noFill/>
        </p:spPr>
        <p:txBody>
          <a:bodyPr wrap="square" rtlCol="0">
            <a:spAutoFit/>
          </a:bodyPr>
          <a:lstStyle/>
          <a:p>
            <a:r>
              <a:rPr kumimoji="1" lang="en-US" i="1" dirty="0">
                <a:solidFill>
                  <a:srgbClr val="000000"/>
                </a:solidFill>
                <a:highlight>
                  <a:srgbClr val="FFFFFF"/>
                </a:highlight>
                <a:latin typeface="Georgia" panose="02040502050405020303" pitchFamily="18" charset="0"/>
              </a:rPr>
              <a:t>…you had a caring health advocate that could come with you to each appointment? </a:t>
            </a:r>
            <a:endParaRPr kumimoji="1" lang="en-US" i="1" dirty="0">
              <a:solidFill>
                <a:srgbClr val="000000"/>
              </a:solidFill>
              <a:latin typeface="Georgia" panose="02040502050405020303" pitchFamily="18" charset="0"/>
            </a:endParaRPr>
          </a:p>
        </p:txBody>
      </p:sp>
      <p:sp>
        <p:nvSpPr>
          <p:cNvPr id="27" name="Slide Number Placeholder 25">
            <a:extLst>
              <a:ext uri="{FF2B5EF4-FFF2-40B4-BE49-F238E27FC236}">
                <a16:creationId xmlns:a16="http://schemas.microsoft.com/office/drawing/2014/main" id="{B4DDCA25-7AA6-A06E-9273-258CBA6C59E2}"/>
              </a:ext>
            </a:extLst>
          </p:cNvPr>
          <p:cNvSpPr>
            <a:spLocks noGrp="1"/>
          </p:cNvSpPr>
          <p:nvPr>
            <p:ph type="sldNum" sz="quarter" idx="12"/>
          </p:nvPr>
        </p:nvSpPr>
        <p:spPr>
          <a:xfrm>
            <a:off x="361958" y="6440847"/>
            <a:ext cx="284238" cy="365125"/>
          </a:xfrm>
        </p:spPr>
        <p:txBody>
          <a:bodyPr/>
          <a:lstStyle/>
          <a:p>
            <a:fld id="{5622C6E6-2276-4DAE-B4D5-83BE3AF7910D}" type="slidenum">
              <a:rPr lang="en-US" sz="1050" smtClean="0">
                <a:solidFill>
                  <a:schemeClr val="tx1"/>
                </a:solidFill>
                <a:latin typeface="Georgia" panose="02040502050405020303" pitchFamily="18" charset="0"/>
              </a:rPr>
              <a:t>2</a:t>
            </a:fld>
            <a:endParaRPr lang="en-US" sz="9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287465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3</a:t>
            </a:fld>
            <a:endParaRPr lang="en-US" sz="900" dirty="0">
              <a:solidFill>
                <a:schemeClr val="tx1"/>
              </a:solidFill>
              <a:latin typeface="Georgia" panose="02040502050405020303" pitchFamily="18" charset="0"/>
            </a:endParaRPr>
          </a:p>
        </p:txBody>
      </p:sp>
      <p:sp>
        <p:nvSpPr>
          <p:cNvPr id="9" name="Title 2">
            <a:extLst>
              <a:ext uri="{FF2B5EF4-FFF2-40B4-BE49-F238E27FC236}">
                <a16:creationId xmlns:a16="http://schemas.microsoft.com/office/drawing/2014/main" id="{CA865D2A-35FA-A78F-CAFB-11C6ED37BD3C}"/>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1. Introduction</a:t>
            </a:r>
          </a:p>
        </p:txBody>
      </p:sp>
      <p:sp>
        <p:nvSpPr>
          <p:cNvPr id="10" name="Text Placeholder 3">
            <a:extLst>
              <a:ext uri="{FF2B5EF4-FFF2-40B4-BE49-F238E27FC236}">
                <a16:creationId xmlns:a16="http://schemas.microsoft.com/office/drawing/2014/main" id="{4440BEEE-1129-096D-7A66-DFF3E809EB38}"/>
              </a:ext>
            </a:extLst>
          </p:cNvPr>
          <p:cNvSpPr txBox="1">
            <a:spLocks/>
          </p:cNvSpPr>
          <p:nvPr/>
        </p:nvSpPr>
        <p:spPr>
          <a:xfrm>
            <a:off x="7193280" y="1235892"/>
            <a:ext cx="4471670" cy="4929412"/>
          </a:xfrm>
          <a:prstGeom prst="rect">
            <a:avLst/>
          </a:prstGeom>
        </p:spPr>
        <p:txBody>
          <a:bodyPr vert="horz" lIns="0" tIns="45720" rIns="91440" bIns="45720" rtlCol="0">
            <a:normAutofit/>
          </a:bodyPr>
          <a:lstStyle>
            <a:lvl1pPr marL="457200" indent="-457200" algn="l" defTabSz="914400" rtl="0" eaLnBrk="1" latinLnBrk="0" hangingPunct="1">
              <a:spcBef>
                <a:spcPct val="20000"/>
              </a:spcBef>
              <a:buClr>
                <a:srgbClr val="4C4948"/>
              </a:buClr>
              <a:buFont typeface="Arial" panose="020B0604020202020204" pitchFamily="34" charset="0"/>
              <a:buChar char="•"/>
              <a:defRPr kumimoji="1" sz="2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kumimoji="1" lang="en-US" sz="1800" b="0" i="1" u="sng"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rPr>
              <a:t>Table of Contents</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rPr>
              <a:t>Introduction</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0" lang="en-US" sz="1800" b="0" i="0" u="none" strike="noStrike" kern="1200" cap="none" spc="0" normalizeH="0" baseline="0" noProof="0" dirty="0">
                <a:ln>
                  <a:noFill/>
                </a:ln>
                <a:solidFill>
                  <a:srgbClr val="231815"/>
                </a:solidFill>
                <a:effectLst/>
                <a:uLnTx/>
                <a:uFillTx/>
                <a:latin typeface="Georgia" panose="02040502050405020303" pitchFamily="18" charset="0"/>
                <a:ea typeface="+mn-ea"/>
                <a:cs typeface="+mn-cs"/>
              </a:rPr>
              <a:t>AI Agents Will be Personalized Healthcare</a:t>
            </a:r>
            <a:endPar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endParaRP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rPr>
              <a:t>Capabilities of AI Agents</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rPr>
              <a:t>Opportunities for AI in Healthcare</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0" lang="en-US" sz="1800" b="0" i="0" u="none" strike="noStrike" kern="1200" cap="none" spc="0" normalizeH="0" baseline="0" noProof="0" dirty="0">
                <a:ln>
                  <a:noFill/>
                </a:ln>
                <a:solidFill>
                  <a:srgbClr val="231815"/>
                </a:solidFill>
                <a:effectLst/>
                <a:uLnTx/>
                <a:uFillTx/>
                <a:latin typeface="Georgia" panose="02040502050405020303" pitchFamily="18" charset="0"/>
                <a:ea typeface="+mn-ea"/>
                <a:cs typeface="+mn-cs"/>
              </a:rPr>
              <a:t>AI Overwhelmingly Helps in Healthcare Settings </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rPr>
              <a:t>Challenges and Considerations</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0" lang="en-US" sz="1800" b="0" i="0" u="none" strike="noStrike" kern="1200" cap="none" spc="0" normalizeH="0" baseline="0" noProof="0" dirty="0">
                <a:ln>
                  <a:noFill/>
                </a:ln>
                <a:solidFill>
                  <a:srgbClr val="231815"/>
                </a:solidFill>
                <a:effectLst/>
                <a:uLnTx/>
                <a:uFillTx/>
                <a:latin typeface="Georgia" panose="02040502050405020303" pitchFamily="18" charset="0"/>
                <a:ea typeface="+mn-ea"/>
                <a:cs typeface="+mn-cs"/>
              </a:rPr>
              <a:t>Self Advocacy and Self Agent(cy) </a:t>
            </a:r>
          </a:p>
          <a:p>
            <a:pPr marL="514350" marR="0" lvl="0" indent="-514350" algn="l" defTabSz="914400" rtl="0" eaLnBrk="1" fontAlgn="auto" latinLnBrk="0" hangingPunct="1">
              <a:lnSpc>
                <a:spcPct val="100000"/>
              </a:lnSpc>
              <a:spcBef>
                <a:spcPct val="20000"/>
              </a:spcBef>
              <a:spcAft>
                <a:spcPts val="0"/>
              </a:spcAft>
              <a:buClr>
                <a:srgbClr val="4C4948"/>
              </a:buClr>
              <a:buSzTx/>
              <a:buFont typeface="+mj-lt"/>
              <a:buAutoNum type="arabicPeriod"/>
              <a:tabLst/>
              <a:defRPr/>
            </a:pP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Arial" panose="020B0604020202020204" pitchFamily="34" charset="0"/>
              </a:rPr>
              <a:t>Future Implications</a:t>
            </a:r>
          </a:p>
          <a:p>
            <a:pPr marL="0" marR="0" lvl="0" indent="0" algn="l" defTabSz="914400" rtl="0" eaLnBrk="1" fontAlgn="auto" latinLnBrk="0" hangingPunct="1">
              <a:lnSpc>
                <a:spcPct val="100000"/>
              </a:lnSpc>
              <a:spcBef>
                <a:spcPct val="20000"/>
              </a:spcBef>
              <a:spcAft>
                <a:spcPts val="0"/>
              </a:spcAft>
              <a:buClr>
                <a:srgbClr val="4C4948"/>
              </a:buClr>
              <a:buSzTx/>
              <a:buNone/>
              <a:tabLst/>
              <a:defRPr/>
            </a:pPr>
            <a:endParaRPr kumimoji="1" lang="en-US" sz="2600" b="0" i="0" u="none" strike="noStrike" kern="1200" cap="none" spc="0" normalizeH="0" baseline="0" noProof="0" dirty="0">
              <a:ln>
                <a:noFill/>
              </a:ln>
              <a:solidFill>
                <a:srgbClr val="231815"/>
              </a:solidFill>
              <a:effectLst/>
              <a:uLnTx/>
              <a:uFillTx/>
              <a:latin typeface="Georgia" panose="02040502050405020303" pitchFamily="18" charset="0"/>
              <a:ea typeface="メイリオ" pitchFamily="50" charset="-128"/>
              <a:cs typeface="Arial" panose="020B0604020202020204" pitchFamily="34" charset="0"/>
            </a:endParaRPr>
          </a:p>
        </p:txBody>
      </p:sp>
      <p:sp>
        <p:nvSpPr>
          <p:cNvPr id="11" name="Text Placeholder 3">
            <a:extLst>
              <a:ext uri="{FF2B5EF4-FFF2-40B4-BE49-F238E27FC236}">
                <a16:creationId xmlns:a16="http://schemas.microsoft.com/office/drawing/2014/main" id="{32302E79-7745-1D0E-0D86-CF48DF38F23A}"/>
              </a:ext>
            </a:extLst>
          </p:cNvPr>
          <p:cNvSpPr txBox="1">
            <a:spLocks/>
          </p:cNvSpPr>
          <p:nvPr/>
        </p:nvSpPr>
        <p:spPr>
          <a:xfrm>
            <a:off x="1014548" y="1235892"/>
            <a:ext cx="4471670" cy="4929412"/>
          </a:xfrm>
          <a:prstGeom prst="rect">
            <a:avLst/>
          </a:prstGeom>
        </p:spPr>
        <p:txBody>
          <a:bodyPr vert="horz" lIns="0" tIns="45720" rIns="91440" bIns="45720" rtlCol="0">
            <a:normAutofit/>
          </a:bodyPr>
          <a:lstStyle>
            <a:lvl1pPr marL="457200" indent="-457200" algn="l" defTabSz="914400" rtl="0" eaLnBrk="1" latinLnBrk="0" hangingPunct="1">
              <a:spcBef>
                <a:spcPct val="20000"/>
              </a:spcBef>
              <a:buClr>
                <a:srgbClr val="4C4948"/>
              </a:buClr>
              <a:buFont typeface="Arial" panose="020B0604020202020204" pitchFamily="34" charset="0"/>
              <a:buChar char="•"/>
              <a:defRPr kumimoji="1" sz="2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kumimoji="1" lang="en-US" sz="1800" b="1" i="0" u="sng" strike="noStrike" kern="1200" cap="none" spc="0" normalizeH="0" baseline="0" noProof="0" dirty="0">
                <a:ln>
                  <a:noFill/>
                </a:ln>
                <a:solidFill>
                  <a:srgbClr val="231815"/>
                </a:solidFill>
                <a:effectLst/>
                <a:uLnTx/>
                <a:uFillTx/>
                <a:latin typeface="Georgia" panose="02040502050405020303" pitchFamily="18" charset="0"/>
                <a:ea typeface="メイリオ" pitchFamily="50" charset="-128"/>
                <a:cs typeface="Arial" panose="020B0604020202020204" pitchFamily="34" charset="0"/>
              </a:rPr>
              <a:t>AI Agents</a:t>
            </a:r>
            <a:r>
              <a:rPr kumimoji="1" lang="en-US" sz="1800" b="0" i="0" u="none" strike="noStrike" kern="1200" cap="none" spc="0" normalizeH="0" baseline="0" noProof="0" dirty="0">
                <a:ln>
                  <a:noFill/>
                </a:ln>
                <a:solidFill>
                  <a:srgbClr val="231815"/>
                </a:solidFill>
                <a:effectLst/>
                <a:uLnTx/>
                <a:uFillTx/>
                <a:latin typeface="Georgia" panose="02040502050405020303" pitchFamily="18" charset="0"/>
                <a:ea typeface="メイリオ" pitchFamily="50" charset="-128"/>
                <a:cs typeface="Arial" panose="020B0604020202020204" pitchFamily="34" charset="0"/>
              </a:rPr>
              <a:t>: AI-powered digital assistants with tunable personalities designed to support mental, physical, and emotional well-being in their assigned human’s daily life.</a:t>
            </a:r>
          </a:p>
          <a:p>
            <a:pPr marL="0" marR="0" lvl="0" indent="0" algn="l" defTabSz="91440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endParaRPr kumimoji="1" lang="en-US" sz="1800" b="0" i="0" u="none" strike="noStrike" kern="1200" cap="none" spc="0" normalizeH="0" baseline="0" noProof="0" dirty="0">
              <a:ln>
                <a:noFill/>
              </a:ln>
              <a:solidFill>
                <a:srgbClr val="231815"/>
              </a:solidFill>
              <a:effectLst/>
              <a:uLnTx/>
              <a:uFillTx/>
              <a:latin typeface="Calibri" pitchFamily="34" charset="0"/>
              <a:ea typeface="メイリオ" pitchFamily="50" charset="-128"/>
              <a:cs typeface="Calibri" pitchFamily="34" charset="0"/>
            </a:endParaRPr>
          </a:p>
        </p:txBody>
      </p:sp>
      <p:pic>
        <p:nvPicPr>
          <p:cNvPr id="12" name="Picture 2" descr="Metatrend #4: “JARVIS” is Coming... a Software Interface to Improve Our  Lives">
            <a:extLst>
              <a:ext uri="{FF2B5EF4-FFF2-40B4-BE49-F238E27FC236}">
                <a16:creationId xmlns:a16="http://schemas.microsoft.com/office/drawing/2014/main" id="{909ECC4E-12DA-DA89-3EE4-125B98A773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256" y="3019936"/>
            <a:ext cx="2484127" cy="11454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pple Launches Fitness+, Three-Month Free Trial Now Available for New Apple  Watch Owners - MacRumors">
            <a:extLst>
              <a:ext uri="{FF2B5EF4-FFF2-40B4-BE49-F238E27FC236}">
                <a16:creationId xmlns:a16="http://schemas.microsoft.com/office/drawing/2014/main" id="{F5284401-8696-EFB5-092C-1795F8FB2B5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116" r="14116"/>
          <a:stretch/>
        </p:blipFill>
        <p:spPr bwMode="auto">
          <a:xfrm>
            <a:off x="942116" y="4423211"/>
            <a:ext cx="2551712" cy="19999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Baymax - Wikipedia">
            <a:extLst>
              <a:ext uri="{FF2B5EF4-FFF2-40B4-BE49-F238E27FC236}">
                <a16:creationId xmlns:a16="http://schemas.microsoft.com/office/drawing/2014/main" id="{1F1BF3EF-8ED6-6EAD-A1B1-BCB326CA3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6260" y="2528642"/>
            <a:ext cx="1671126" cy="23775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With Text">
            <a:extLst>
              <a:ext uri="{FF2B5EF4-FFF2-40B4-BE49-F238E27FC236}">
                <a16:creationId xmlns:a16="http://schemas.microsoft.com/office/drawing/2014/main" id="{E49E2C96-BE6F-99A1-59D5-7F96871A99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0624" y="5423186"/>
            <a:ext cx="2733524" cy="80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57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4</a:t>
            </a:fld>
            <a:endParaRPr lang="en-US" sz="900" dirty="0">
              <a:solidFill>
                <a:schemeClr val="tx1"/>
              </a:solidFill>
              <a:latin typeface="Georgia" panose="02040502050405020303" pitchFamily="18" charset="0"/>
            </a:endParaRPr>
          </a:p>
        </p:txBody>
      </p:sp>
      <p:sp>
        <p:nvSpPr>
          <p:cNvPr id="17" name="Title 2">
            <a:extLst>
              <a:ext uri="{FF2B5EF4-FFF2-40B4-BE49-F238E27FC236}">
                <a16:creationId xmlns:a16="http://schemas.microsoft.com/office/drawing/2014/main" id="{11557982-8160-F32D-2265-79B6FD1F0C93}"/>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2. AI Agents Will be Personalized Healthcare</a:t>
            </a:r>
          </a:p>
        </p:txBody>
      </p:sp>
      <p:sp>
        <p:nvSpPr>
          <p:cNvPr id="18" name="Text Placeholder 3">
            <a:extLst>
              <a:ext uri="{FF2B5EF4-FFF2-40B4-BE49-F238E27FC236}">
                <a16:creationId xmlns:a16="http://schemas.microsoft.com/office/drawing/2014/main" id="{A426DA32-67DF-8A16-094D-3F60303D71BB}"/>
              </a:ext>
            </a:extLst>
          </p:cNvPr>
          <p:cNvSpPr txBox="1">
            <a:spLocks/>
          </p:cNvSpPr>
          <p:nvPr/>
        </p:nvSpPr>
        <p:spPr>
          <a:xfrm>
            <a:off x="539751" y="1235892"/>
            <a:ext cx="11125199" cy="4929412"/>
          </a:xfrm>
          <a:prstGeom prst="rect">
            <a:avLst/>
          </a:prstGeom>
        </p:spPr>
        <p:txBody>
          <a:bodyPr vert="horz" lIns="0" tIns="45720" rIns="91440" bIns="45720" rtlCol="0">
            <a:normAutofit/>
          </a:bodyPr>
          <a:lstStyle>
            <a:lvl1pPr marL="457200" indent="-457200" algn="l" defTabSz="914400" rtl="0" eaLnBrk="1" latinLnBrk="0" hangingPunct="1">
              <a:spcBef>
                <a:spcPct val="20000"/>
              </a:spcBef>
              <a:buClr>
                <a:srgbClr val="4C4948"/>
              </a:buClr>
              <a:buFont typeface="Arial" panose="020B0604020202020204" pitchFamily="34" charset="0"/>
              <a:buChar char="•"/>
              <a:defRPr kumimoji="1" sz="2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tx1"/>
              </a:solidFill>
            </a:endParaRPr>
          </a:p>
          <a:p>
            <a:pPr marL="0" indent="0">
              <a:buFont typeface="Arial" panose="020B0604020202020204" pitchFamily="34" charset="0"/>
              <a:buNone/>
            </a:pPr>
            <a:endParaRPr lang="en-US" sz="1800" dirty="0">
              <a:solidFill>
                <a:schemeClr val="tx1"/>
              </a:solidFill>
            </a:endParaRPr>
          </a:p>
          <a:p>
            <a:pPr marL="0" indent="0">
              <a:buFont typeface="Arial" panose="020B0604020202020204" pitchFamily="34" charset="0"/>
              <a:buNone/>
            </a:pPr>
            <a:endParaRPr lang="en-US" sz="1800" dirty="0">
              <a:solidFill>
                <a:schemeClr val="tx1"/>
              </a:solidFill>
            </a:endParaRPr>
          </a:p>
          <a:p>
            <a:pPr marL="0" indent="0">
              <a:buFont typeface="Arial" panose="020B0604020202020204" pitchFamily="34" charset="0"/>
              <a:buNone/>
            </a:pPr>
            <a:endParaRPr lang="en-US" sz="1800" dirty="0">
              <a:solidFill>
                <a:schemeClr val="tx1"/>
              </a:solidFill>
            </a:endParaRPr>
          </a:p>
          <a:p>
            <a:pPr marL="0" indent="0">
              <a:buFont typeface="Arial" panose="020B0604020202020204" pitchFamily="34" charset="0"/>
              <a:buNone/>
            </a:pPr>
            <a:endParaRPr lang="en-US" sz="1800" dirty="0">
              <a:solidFill>
                <a:schemeClr val="tx1"/>
              </a:solidFill>
            </a:endParaRPr>
          </a:p>
          <a:p>
            <a:pPr marL="0" indent="0">
              <a:buFont typeface="Arial" panose="020B0604020202020204" pitchFamily="34" charset="0"/>
              <a:buNone/>
            </a:pPr>
            <a:endParaRPr lang="en-US" sz="1800" dirty="0">
              <a:solidFill>
                <a:schemeClr val="tx1"/>
              </a:solidFill>
            </a:endParaRPr>
          </a:p>
        </p:txBody>
      </p:sp>
      <p:pic>
        <p:nvPicPr>
          <p:cNvPr id="19" name="Picture 4" descr="Commoditized Wearables | TechCrunch">
            <a:extLst>
              <a:ext uri="{FF2B5EF4-FFF2-40B4-BE49-F238E27FC236}">
                <a16:creationId xmlns:a16="http://schemas.microsoft.com/office/drawing/2014/main" id="{39B19D98-DD53-D66C-B050-76D0B1334E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98" y="907564"/>
            <a:ext cx="3757463" cy="1821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3E86687-A398-F199-F47B-883074BA6125}"/>
              </a:ext>
            </a:extLst>
          </p:cNvPr>
          <p:cNvPicPr>
            <a:picLocks noChangeAspect="1"/>
          </p:cNvPicPr>
          <p:nvPr/>
        </p:nvPicPr>
        <p:blipFill>
          <a:blip r:embed="rId3"/>
          <a:stretch>
            <a:fillRect/>
          </a:stretch>
        </p:blipFill>
        <p:spPr>
          <a:xfrm>
            <a:off x="8514555" y="1043459"/>
            <a:ext cx="3083656" cy="2771019"/>
          </a:xfrm>
          <a:prstGeom prst="rect">
            <a:avLst/>
          </a:prstGeom>
        </p:spPr>
      </p:pic>
      <p:pic>
        <p:nvPicPr>
          <p:cNvPr id="22" name="Picture 21">
            <a:extLst>
              <a:ext uri="{FF2B5EF4-FFF2-40B4-BE49-F238E27FC236}">
                <a16:creationId xmlns:a16="http://schemas.microsoft.com/office/drawing/2014/main" id="{4FE3567C-F46E-A584-340D-E0AACDA28D39}"/>
              </a:ext>
            </a:extLst>
          </p:cNvPr>
          <p:cNvPicPr>
            <a:picLocks noChangeAspect="1"/>
          </p:cNvPicPr>
          <p:nvPr/>
        </p:nvPicPr>
        <p:blipFill>
          <a:blip r:embed="rId4"/>
          <a:stretch>
            <a:fillRect/>
          </a:stretch>
        </p:blipFill>
        <p:spPr>
          <a:xfrm>
            <a:off x="4715524" y="894654"/>
            <a:ext cx="3225087" cy="3225087"/>
          </a:xfrm>
          <a:prstGeom prst="rect">
            <a:avLst/>
          </a:prstGeom>
        </p:spPr>
      </p:pic>
      <p:sp>
        <p:nvSpPr>
          <p:cNvPr id="23" name="Rectangle 22">
            <a:extLst>
              <a:ext uri="{FF2B5EF4-FFF2-40B4-BE49-F238E27FC236}">
                <a16:creationId xmlns:a16="http://schemas.microsoft.com/office/drawing/2014/main" id="{15E39E77-1966-3EEC-895C-3467BB5935A7}"/>
              </a:ext>
            </a:extLst>
          </p:cNvPr>
          <p:cNvSpPr/>
          <p:nvPr/>
        </p:nvSpPr>
        <p:spPr>
          <a:xfrm>
            <a:off x="196624" y="817910"/>
            <a:ext cx="3657600" cy="2945468"/>
          </a:xfrm>
          <a:prstGeom prst="rect">
            <a:avLst/>
          </a:prstGeom>
          <a:noFill/>
          <a:ln w="25400" cap="flat" cmpd="sng" algn="ctr">
            <a:solidFill>
              <a:srgbClr val="23181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1E20893-A0EE-1A5A-6F37-0F2A343F73AA}"/>
              </a:ext>
            </a:extLst>
          </p:cNvPr>
          <p:cNvSpPr txBox="1"/>
          <p:nvPr/>
        </p:nvSpPr>
        <p:spPr>
          <a:xfrm>
            <a:off x="196623" y="2758465"/>
            <a:ext cx="3425891" cy="830997"/>
          </a:xfrm>
          <a:prstGeom prst="rect">
            <a:avLst/>
          </a:prstGeom>
          <a:noFill/>
        </p:spPr>
        <p:txBody>
          <a:bodyPr wrap="square" rtlCol="0">
            <a:spAutoFit/>
          </a:bodyPr>
          <a:lstStyle/>
          <a:p>
            <a:r>
              <a:rPr kumimoji="1" lang="en-US" sz="1600" dirty="0">
                <a:solidFill>
                  <a:srgbClr val="000000"/>
                </a:solidFill>
                <a:latin typeface="Georgia" panose="02040502050405020303" pitchFamily="18" charset="0"/>
              </a:rPr>
              <a:t>Wearables are widely accepted and enjoyed for their ease of use and status symbols (Oura, Whoop)</a:t>
            </a:r>
          </a:p>
        </p:txBody>
      </p:sp>
      <p:sp>
        <p:nvSpPr>
          <p:cNvPr id="25" name="Rectangle 24">
            <a:extLst>
              <a:ext uri="{FF2B5EF4-FFF2-40B4-BE49-F238E27FC236}">
                <a16:creationId xmlns:a16="http://schemas.microsoft.com/office/drawing/2014/main" id="{F8229DB3-FB47-5E98-7D86-D530B28673F5}"/>
              </a:ext>
            </a:extLst>
          </p:cNvPr>
          <p:cNvSpPr/>
          <p:nvPr/>
        </p:nvSpPr>
        <p:spPr>
          <a:xfrm>
            <a:off x="4503852" y="855516"/>
            <a:ext cx="3657600" cy="4731936"/>
          </a:xfrm>
          <a:prstGeom prst="rect">
            <a:avLst/>
          </a:prstGeom>
          <a:noFill/>
          <a:ln w="25400" cap="flat" cmpd="sng" algn="ctr">
            <a:solidFill>
              <a:srgbClr val="23181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F2378061-DE91-7D8D-0695-48FE815147B5}"/>
              </a:ext>
            </a:extLst>
          </p:cNvPr>
          <p:cNvSpPr txBox="1"/>
          <p:nvPr/>
        </p:nvSpPr>
        <p:spPr>
          <a:xfrm>
            <a:off x="4503852" y="4273907"/>
            <a:ext cx="3612799" cy="1077218"/>
          </a:xfrm>
          <a:prstGeom prst="rect">
            <a:avLst/>
          </a:prstGeom>
          <a:noFill/>
        </p:spPr>
        <p:txBody>
          <a:bodyPr wrap="square" rtlCol="0">
            <a:spAutoFit/>
          </a:bodyPr>
          <a:lstStyle/>
          <a:p>
            <a:r>
              <a:rPr kumimoji="1" lang="en-US" sz="1600" dirty="0">
                <a:solidFill>
                  <a:srgbClr val="000000"/>
                </a:solidFill>
                <a:latin typeface="Georgia" panose="02040502050405020303" pitchFamily="18" charset="0"/>
              </a:rPr>
              <a:t>AI Agents could be interacted with via wearable devices, and personalized (voice, avatar appearance, personality traits, etc.)</a:t>
            </a:r>
          </a:p>
        </p:txBody>
      </p:sp>
      <p:sp>
        <p:nvSpPr>
          <p:cNvPr id="28" name="Rectangle 27">
            <a:extLst>
              <a:ext uri="{FF2B5EF4-FFF2-40B4-BE49-F238E27FC236}">
                <a16:creationId xmlns:a16="http://schemas.microsoft.com/office/drawing/2014/main" id="{91401339-3DEC-A7D4-9089-FB97D1474635}"/>
              </a:ext>
            </a:extLst>
          </p:cNvPr>
          <p:cNvSpPr/>
          <p:nvPr/>
        </p:nvSpPr>
        <p:spPr>
          <a:xfrm>
            <a:off x="8350477" y="869009"/>
            <a:ext cx="3657600" cy="4718443"/>
          </a:xfrm>
          <a:prstGeom prst="rect">
            <a:avLst/>
          </a:prstGeom>
          <a:noFill/>
          <a:ln w="25400" cap="flat" cmpd="sng" algn="ctr">
            <a:solidFill>
              <a:srgbClr val="23181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920272EC-6A12-9A65-B031-DF0977581BB8}"/>
              </a:ext>
            </a:extLst>
          </p:cNvPr>
          <p:cNvSpPr txBox="1"/>
          <p:nvPr/>
        </p:nvSpPr>
        <p:spPr>
          <a:xfrm>
            <a:off x="8372877" y="3912721"/>
            <a:ext cx="3612799" cy="1569660"/>
          </a:xfrm>
          <a:prstGeom prst="rect">
            <a:avLst/>
          </a:prstGeom>
          <a:noFill/>
        </p:spPr>
        <p:txBody>
          <a:bodyPr wrap="square" rtlCol="0">
            <a:spAutoFit/>
          </a:bodyPr>
          <a:lstStyle/>
          <a:p>
            <a:r>
              <a:rPr kumimoji="1" lang="en-US" sz="1600" dirty="0">
                <a:solidFill>
                  <a:srgbClr val="000000"/>
                </a:solidFill>
                <a:latin typeface="Georgia" panose="02040502050405020303" pitchFamily="18" charset="0"/>
              </a:rPr>
              <a:t>AI Agents could take on the role most needed by the patient: whether a coach, counselor, assistant or doctor. Agents could be sold as a product to act as a personal health advocate for an individual.</a:t>
            </a:r>
          </a:p>
        </p:txBody>
      </p:sp>
      <p:pic>
        <p:nvPicPr>
          <p:cNvPr id="30" name="Picture 29">
            <a:extLst>
              <a:ext uri="{FF2B5EF4-FFF2-40B4-BE49-F238E27FC236}">
                <a16:creationId xmlns:a16="http://schemas.microsoft.com/office/drawing/2014/main" id="{4136DC0A-F421-D326-5FFA-0080CE92834D}"/>
              </a:ext>
            </a:extLst>
          </p:cNvPr>
          <p:cNvPicPr>
            <a:picLocks noChangeAspect="1"/>
          </p:cNvPicPr>
          <p:nvPr/>
        </p:nvPicPr>
        <p:blipFill rotWithShape="1">
          <a:blip r:embed="rId5"/>
          <a:srcRect l="5216" t="22635" r="4658" b="11590"/>
          <a:stretch/>
        </p:blipFill>
        <p:spPr>
          <a:xfrm>
            <a:off x="802492" y="3906525"/>
            <a:ext cx="2445863" cy="1190022"/>
          </a:xfrm>
          <a:prstGeom prst="rect">
            <a:avLst/>
          </a:prstGeom>
        </p:spPr>
      </p:pic>
      <p:sp>
        <p:nvSpPr>
          <p:cNvPr id="31" name="Rectangle 30">
            <a:extLst>
              <a:ext uri="{FF2B5EF4-FFF2-40B4-BE49-F238E27FC236}">
                <a16:creationId xmlns:a16="http://schemas.microsoft.com/office/drawing/2014/main" id="{34405FB0-2467-25DC-7F15-D8617E407F85}"/>
              </a:ext>
            </a:extLst>
          </p:cNvPr>
          <p:cNvSpPr/>
          <p:nvPr/>
        </p:nvSpPr>
        <p:spPr>
          <a:xfrm>
            <a:off x="196624" y="3880424"/>
            <a:ext cx="3657600" cy="2355881"/>
          </a:xfrm>
          <a:prstGeom prst="rect">
            <a:avLst/>
          </a:prstGeom>
          <a:noFill/>
          <a:ln w="25400" cap="flat" cmpd="sng" algn="ctr">
            <a:solidFill>
              <a:srgbClr val="23181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FF3F55E-0733-CB1B-A243-4D0F2F4A1C57}"/>
              </a:ext>
            </a:extLst>
          </p:cNvPr>
          <p:cNvSpPr txBox="1"/>
          <p:nvPr/>
        </p:nvSpPr>
        <p:spPr>
          <a:xfrm>
            <a:off x="245153" y="5159859"/>
            <a:ext cx="3381828" cy="923330"/>
          </a:xfrm>
          <a:prstGeom prst="rect">
            <a:avLst/>
          </a:prstGeom>
          <a:noFill/>
        </p:spPr>
        <p:txBody>
          <a:bodyPr wrap="square" rtlCol="0">
            <a:spAutoFit/>
          </a:bodyPr>
          <a:lstStyle/>
          <a:p>
            <a:r>
              <a:rPr kumimoji="1" lang="en-US" dirty="0">
                <a:solidFill>
                  <a:srgbClr val="000000"/>
                </a:solidFill>
                <a:latin typeface="Georgia" panose="02040502050405020303" pitchFamily="18" charset="0"/>
              </a:rPr>
              <a:t>Chatbots and virtual assistants are widely used for their ease of use, utility, and efficiency</a:t>
            </a:r>
          </a:p>
        </p:txBody>
      </p:sp>
      <p:sp>
        <p:nvSpPr>
          <p:cNvPr id="33" name="Arrow: Right 32">
            <a:extLst>
              <a:ext uri="{FF2B5EF4-FFF2-40B4-BE49-F238E27FC236}">
                <a16:creationId xmlns:a16="http://schemas.microsoft.com/office/drawing/2014/main" id="{DEB0D712-96CF-87EB-0FD0-8B3D172B08D8}"/>
              </a:ext>
            </a:extLst>
          </p:cNvPr>
          <p:cNvSpPr/>
          <p:nvPr/>
        </p:nvSpPr>
        <p:spPr>
          <a:xfrm>
            <a:off x="3943241" y="3681795"/>
            <a:ext cx="416656" cy="251581"/>
          </a:xfrm>
          <a:prstGeom prst="rightArrow">
            <a:avLst/>
          </a:prstGeom>
          <a:solidFill>
            <a:srgbClr val="000000"/>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0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5</a:t>
            </a:fld>
            <a:endParaRPr lang="en-US" sz="900" dirty="0">
              <a:solidFill>
                <a:schemeClr val="tx1"/>
              </a:solidFill>
              <a:latin typeface="Georgia" panose="02040502050405020303" pitchFamily="18" charset="0"/>
            </a:endParaRPr>
          </a:p>
        </p:txBody>
      </p:sp>
      <p:sp>
        <p:nvSpPr>
          <p:cNvPr id="5" name="Title 2">
            <a:extLst>
              <a:ext uri="{FF2B5EF4-FFF2-40B4-BE49-F238E27FC236}">
                <a16:creationId xmlns:a16="http://schemas.microsoft.com/office/drawing/2014/main" id="{6A3ED093-B73A-E888-6A7D-D1795822324D}"/>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3. Capabilities of AI Agents</a:t>
            </a:r>
          </a:p>
        </p:txBody>
      </p:sp>
      <p:graphicFrame>
        <p:nvGraphicFramePr>
          <p:cNvPr id="6" name="Table 5">
            <a:extLst>
              <a:ext uri="{FF2B5EF4-FFF2-40B4-BE49-F238E27FC236}">
                <a16:creationId xmlns:a16="http://schemas.microsoft.com/office/drawing/2014/main" id="{EF05D428-1EE9-9F68-0040-E9D5E9C0DAE7}"/>
              </a:ext>
            </a:extLst>
          </p:cNvPr>
          <p:cNvGraphicFramePr>
            <a:graphicFrameLocks noGrp="1"/>
          </p:cNvGraphicFramePr>
          <p:nvPr/>
        </p:nvGraphicFramePr>
        <p:xfrm>
          <a:off x="2062562" y="800585"/>
          <a:ext cx="9736364" cy="5105400"/>
        </p:xfrm>
        <a:graphic>
          <a:graphicData uri="http://schemas.openxmlformats.org/drawingml/2006/table">
            <a:tbl>
              <a:tblPr firstRow="1" bandRow="1"/>
              <a:tblGrid>
                <a:gridCol w="9736364">
                  <a:extLst>
                    <a:ext uri="{9D8B030D-6E8A-4147-A177-3AD203B41FA5}">
                      <a16:colId xmlns:a16="http://schemas.microsoft.com/office/drawing/2014/main" val="1433518976"/>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sz="9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E1100"/>
                    </a:solidFill>
                  </a:tcPr>
                </a:tc>
                <a:extLst>
                  <a:ext uri="{0D108BD9-81ED-4DB2-BD59-A6C34878D82A}">
                    <a16:rowId xmlns:a16="http://schemas.microsoft.com/office/drawing/2014/main" val="810581205"/>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kern="1200" dirty="0">
                          <a:solidFill>
                            <a:schemeClr val="dk1"/>
                          </a:solidFill>
                          <a:effectLst/>
                          <a:latin typeface="Georgia" panose="02040502050405020303" pitchFamily="18" charset="0"/>
                          <a:ea typeface="+mn-ea"/>
                          <a:cs typeface="+mn-cs"/>
                        </a:rPr>
                        <a:t> - </a:t>
                      </a:r>
                      <a:r>
                        <a:rPr kumimoji="1" lang="en-US" sz="1800" b="1" kern="1200" dirty="0">
                          <a:solidFill>
                            <a:schemeClr val="dk1"/>
                          </a:solidFill>
                          <a:effectLst/>
                          <a:latin typeface="Georgia" panose="02040502050405020303" pitchFamily="18" charset="0"/>
                          <a:ea typeface="+mn-ea"/>
                          <a:cs typeface="+mn-cs"/>
                        </a:rPr>
                        <a:t>Vital Sign Tracking</a:t>
                      </a:r>
                      <a:r>
                        <a:rPr kumimoji="1" lang="en-US" sz="1800" kern="1200" dirty="0">
                          <a:solidFill>
                            <a:schemeClr val="dk1"/>
                          </a:solidFill>
                          <a:effectLst/>
                          <a:latin typeface="Georgia" panose="02040502050405020303" pitchFamily="18" charset="0"/>
                          <a:ea typeface="+mn-ea"/>
                          <a:cs typeface="+mn-cs"/>
                        </a:rPr>
                        <a:t>: </a:t>
                      </a:r>
                      <a:r>
                        <a:rPr kumimoji="1" lang="en-US" sz="1600" kern="1200" dirty="0">
                          <a:solidFill>
                            <a:schemeClr val="dk1"/>
                          </a:solidFill>
                          <a:effectLst/>
                          <a:latin typeface="Georgia" panose="02040502050405020303" pitchFamily="18" charset="0"/>
                          <a:ea typeface="+mn-ea"/>
                          <a:cs typeface="+mn-cs"/>
                        </a:rPr>
                        <a:t>AI agents can integrate with wearable devices to monitor heart rate, weight, blood pressure, and other vital signs, providing real-time feedback on health metrics</a:t>
                      </a:r>
                      <a:endParaRPr lang="en-US" dirty="0">
                        <a:latin typeface="Georgia" panose="02040502050405020303"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106546565"/>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kern="1200" dirty="0">
                          <a:solidFill>
                            <a:schemeClr val="dk1"/>
                          </a:solidFill>
                          <a:effectLst/>
                          <a:latin typeface="Georgia" panose="02040502050405020303" pitchFamily="18" charset="0"/>
                          <a:ea typeface="+mn-ea"/>
                          <a:cs typeface="+mn-cs"/>
                        </a:rPr>
                        <a:t> - </a:t>
                      </a:r>
                      <a:r>
                        <a:rPr kumimoji="1" lang="en-US" sz="1800" b="1" kern="1200" dirty="0">
                          <a:solidFill>
                            <a:schemeClr val="dk1"/>
                          </a:solidFill>
                          <a:effectLst/>
                          <a:latin typeface="Georgia" panose="02040502050405020303" pitchFamily="18" charset="0"/>
                          <a:ea typeface="+mn-ea"/>
                          <a:cs typeface="+mn-cs"/>
                        </a:rPr>
                        <a:t>Medication Management</a:t>
                      </a:r>
                      <a:r>
                        <a:rPr kumimoji="1" lang="en-US" sz="1800" kern="1200" dirty="0">
                          <a:solidFill>
                            <a:schemeClr val="dk1"/>
                          </a:solidFill>
                          <a:effectLst/>
                          <a:latin typeface="Georgia" panose="02040502050405020303" pitchFamily="18" charset="0"/>
                          <a:ea typeface="+mn-ea"/>
                          <a:cs typeface="+mn-cs"/>
                        </a:rPr>
                        <a:t>: </a:t>
                      </a:r>
                      <a:r>
                        <a:rPr kumimoji="1" lang="en-US" sz="1600" kern="1200" dirty="0">
                          <a:solidFill>
                            <a:schemeClr val="dk1"/>
                          </a:solidFill>
                          <a:effectLst/>
                          <a:latin typeface="Georgia" panose="02040502050405020303" pitchFamily="18" charset="0"/>
                          <a:ea typeface="+mn-ea"/>
                          <a:cs typeface="+mn-cs"/>
                        </a:rPr>
                        <a:t>AI agents can remind users to take medications on time, track adherence, and provide educational information about prescribed drugs and potential side effects</a:t>
                      </a:r>
                      <a:endParaRPr lang="en-US"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extLst>
                  <a:ext uri="{0D108BD9-81ED-4DB2-BD59-A6C34878D82A}">
                    <a16:rowId xmlns:a16="http://schemas.microsoft.com/office/drawing/2014/main" val="2130551624"/>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kern="1200" dirty="0">
                          <a:solidFill>
                            <a:schemeClr val="dk1"/>
                          </a:solidFill>
                          <a:effectLst/>
                          <a:latin typeface="Georgia" panose="02040502050405020303" pitchFamily="18" charset="0"/>
                          <a:ea typeface="+mn-ea"/>
                          <a:cs typeface="+mn-cs"/>
                        </a:rPr>
                        <a:t> - </a:t>
                      </a:r>
                      <a:r>
                        <a:rPr kumimoji="1" lang="en-US" sz="1800" b="1" kern="1200" dirty="0">
                          <a:solidFill>
                            <a:schemeClr val="dk1"/>
                          </a:solidFill>
                          <a:effectLst/>
                          <a:latin typeface="Georgia" panose="02040502050405020303" pitchFamily="18" charset="0"/>
                          <a:ea typeface="+mn-ea"/>
                          <a:cs typeface="+mn-cs"/>
                        </a:rPr>
                        <a:t>Mood Monitoring</a:t>
                      </a:r>
                      <a:r>
                        <a:rPr kumimoji="1" lang="en-US" sz="1800" kern="1200" dirty="0">
                          <a:solidFill>
                            <a:schemeClr val="dk1"/>
                          </a:solidFill>
                          <a:effectLst/>
                          <a:latin typeface="Georgia" panose="02040502050405020303" pitchFamily="18" charset="0"/>
                          <a:ea typeface="+mn-ea"/>
                          <a:cs typeface="+mn-cs"/>
                        </a:rPr>
                        <a:t>: </a:t>
                      </a:r>
                      <a:r>
                        <a:rPr kumimoji="1" lang="en-US" sz="1600" kern="1200" dirty="0">
                          <a:solidFill>
                            <a:schemeClr val="dk1"/>
                          </a:solidFill>
                          <a:effectLst/>
                          <a:latin typeface="Georgia" panose="02040502050405020303" pitchFamily="18" charset="0"/>
                          <a:ea typeface="+mn-ea"/>
                          <a:cs typeface="+mn-cs"/>
                        </a:rPr>
                        <a:t>AI agents can analyze speech patterns, facial expressions, and text messages to assess mood and offer coping strategies</a:t>
                      </a:r>
                      <a:endParaRPr lang="en-US"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3560995782"/>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kern="1200" dirty="0">
                          <a:solidFill>
                            <a:schemeClr val="dk1"/>
                          </a:solidFill>
                          <a:effectLst/>
                          <a:latin typeface="Georgia" panose="02040502050405020303" pitchFamily="18" charset="0"/>
                          <a:ea typeface="+mn-ea"/>
                          <a:cs typeface="+mn-cs"/>
                        </a:rPr>
                        <a:t> - </a:t>
                      </a:r>
                      <a:r>
                        <a:rPr kumimoji="1" lang="en-US" sz="1800" b="1" kern="1200" dirty="0">
                          <a:solidFill>
                            <a:schemeClr val="dk1"/>
                          </a:solidFill>
                          <a:effectLst/>
                          <a:latin typeface="Georgia" panose="02040502050405020303" pitchFamily="18" charset="0"/>
                          <a:ea typeface="+mn-ea"/>
                          <a:cs typeface="+mn-cs"/>
                        </a:rPr>
                        <a:t>Habit Tracking</a:t>
                      </a:r>
                      <a:r>
                        <a:rPr kumimoji="1" lang="en-US" sz="1800" kern="1200" dirty="0">
                          <a:solidFill>
                            <a:schemeClr val="dk1"/>
                          </a:solidFill>
                          <a:effectLst/>
                          <a:latin typeface="Georgia" panose="02040502050405020303" pitchFamily="18" charset="0"/>
                          <a:ea typeface="+mn-ea"/>
                          <a:cs typeface="+mn-cs"/>
                        </a:rPr>
                        <a:t>: </a:t>
                      </a:r>
                      <a:r>
                        <a:rPr kumimoji="1" lang="en-US" sz="1600" kern="1200" dirty="0">
                          <a:solidFill>
                            <a:schemeClr val="dk1"/>
                          </a:solidFill>
                          <a:effectLst/>
                          <a:latin typeface="Georgia" panose="02040502050405020303" pitchFamily="18" charset="0"/>
                          <a:ea typeface="+mn-ea"/>
                          <a:cs typeface="+mn-cs"/>
                        </a:rPr>
                        <a:t>AI agents can track daily habits such as exercise routines, sleep patterns, and dietary choices, offering personalized recommendations for healthier behaviors</a:t>
                      </a:r>
                      <a:endParaRPr lang="en-US"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extLst>
                  <a:ext uri="{0D108BD9-81ED-4DB2-BD59-A6C34878D82A}">
                    <a16:rowId xmlns:a16="http://schemas.microsoft.com/office/drawing/2014/main" val="3098141885"/>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kern="1200" dirty="0">
                          <a:solidFill>
                            <a:schemeClr val="dk1"/>
                          </a:solidFill>
                          <a:effectLst/>
                          <a:latin typeface="Georgia" panose="02040502050405020303" pitchFamily="18" charset="0"/>
                          <a:ea typeface="+mn-ea"/>
                          <a:cs typeface="+mn-cs"/>
                        </a:rPr>
                        <a:t> - </a:t>
                      </a:r>
                      <a:r>
                        <a:rPr kumimoji="1" lang="en-US" sz="1800" b="1" kern="1200" dirty="0">
                          <a:solidFill>
                            <a:schemeClr val="dk1"/>
                          </a:solidFill>
                          <a:effectLst/>
                          <a:latin typeface="Georgia" panose="02040502050405020303" pitchFamily="18" charset="0"/>
                          <a:ea typeface="+mn-ea"/>
                          <a:cs typeface="+mn-cs"/>
                        </a:rPr>
                        <a:t>Stress Management</a:t>
                      </a:r>
                      <a:r>
                        <a:rPr kumimoji="1" lang="en-US" sz="1800" kern="1200" dirty="0">
                          <a:solidFill>
                            <a:schemeClr val="dk1"/>
                          </a:solidFill>
                          <a:effectLst/>
                          <a:latin typeface="Georgia" panose="02040502050405020303" pitchFamily="18" charset="0"/>
                          <a:ea typeface="+mn-ea"/>
                          <a:cs typeface="+mn-cs"/>
                        </a:rPr>
                        <a:t>: </a:t>
                      </a:r>
                      <a:r>
                        <a:rPr kumimoji="1" lang="en-US" sz="1600" kern="1200" dirty="0">
                          <a:solidFill>
                            <a:schemeClr val="dk1"/>
                          </a:solidFill>
                          <a:effectLst/>
                          <a:latin typeface="Georgia" panose="02040502050405020303" pitchFamily="18" charset="0"/>
                          <a:ea typeface="+mn-ea"/>
                          <a:cs typeface="+mn-cs"/>
                        </a:rPr>
                        <a:t>AI agents can guide users through relaxation techniques such as deep breathing exercises, mindfulness meditation, and progressive muscle relaxation</a:t>
                      </a:r>
                      <a:endParaRPr lang="en-US"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1465064793"/>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 </a:t>
                      </a:r>
                      <a:r>
                        <a:rPr kumimoji="1" lang="en-US" sz="18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Personalized Healthcare</a:t>
                      </a: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a:t>
                      </a:r>
                      <a:r>
                        <a:rPr kumimoji="1" lang="en-US" sz="16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AI </a:t>
                      </a:r>
                      <a:r>
                        <a:rPr kumimoji="1" lang="en-US" sz="1600" kern="1200" dirty="0">
                          <a:solidFill>
                            <a:schemeClr val="dk1"/>
                          </a:solidFill>
                          <a:effectLst/>
                          <a:latin typeface="Georgia" panose="02040502050405020303" pitchFamily="18" charset="0"/>
                          <a:ea typeface="+mn-ea"/>
                          <a:cs typeface="+mn-cs"/>
                        </a:rPr>
                        <a:t>agents</a:t>
                      </a:r>
                      <a:r>
                        <a:rPr kumimoji="1" lang="en-US" sz="16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can deliver suggestions, encouragement, and interactions based on each patient’s unique personality</a:t>
                      </a:r>
                      <a:endPar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extLst>
                  <a:ext uri="{0D108BD9-81ED-4DB2-BD59-A6C34878D82A}">
                    <a16:rowId xmlns:a16="http://schemas.microsoft.com/office/drawing/2014/main" val="1254302402"/>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Georgia" panose="02040502050405020303" pitchFamily="18" charset="0"/>
                        </a:rPr>
                        <a:t> - </a:t>
                      </a:r>
                      <a:r>
                        <a:rPr lang="en-US" b="1" dirty="0">
                          <a:latin typeface="Georgia" panose="02040502050405020303" pitchFamily="18" charset="0"/>
                        </a:rPr>
                        <a:t>Healthcare Training</a:t>
                      </a:r>
                      <a:r>
                        <a:rPr lang="en-US" b="0" dirty="0">
                          <a:latin typeface="Georgia" panose="02040502050405020303" pitchFamily="18" charset="0"/>
                        </a:rPr>
                        <a:t>: </a:t>
                      </a:r>
                      <a:r>
                        <a:rPr lang="en-US" sz="1600" b="0" dirty="0">
                          <a:latin typeface="Georgia" panose="02040502050405020303" pitchFamily="18" charset="0"/>
                        </a:rPr>
                        <a:t>AI </a:t>
                      </a:r>
                      <a:r>
                        <a:rPr kumimoji="1" lang="en-US" sz="1600" kern="1200" dirty="0">
                          <a:solidFill>
                            <a:schemeClr val="dk1"/>
                          </a:solidFill>
                          <a:effectLst/>
                          <a:latin typeface="Georgia" panose="02040502050405020303" pitchFamily="18" charset="0"/>
                          <a:ea typeface="+mn-ea"/>
                          <a:cs typeface="+mn-cs"/>
                        </a:rPr>
                        <a:t>agents</a:t>
                      </a:r>
                      <a:r>
                        <a:rPr lang="en-US" sz="1600" b="0" dirty="0">
                          <a:latin typeface="Georgia" panose="02040502050405020303" pitchFamily="18" charset="0"/>
                        </a:rPr>
                        <a:t> can offer a way for patients to gain general healthcare knowledge with a very low barrier to entry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40000"/>
                      </a:srgbClr>
                    </a:solidFill>
                  </a:tcPr>
                </a:tc>
                <a:extLst>
                  <a:ext uri="{0D108BD9-81ED-4DB2-BD59-A6C34878D82A}">
                    <a16:rowId xmlns:a16="http://schemas.microsoft.com/office/drawing/2014/main" val="3996108334"/>
                  </a:ext>
                </a:extLst>
              </a:tr>
              <a:tr h="5704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Georgia" panose="02040502050405020303" pitchFamily="18" charset="0"/>
                        </a:rPr>
                        <a:t> - </a:t>
                      </a:r>
                      <a:r>
                        <a:rPr lang="en-US" b="1" dirty="0">
                          <a:latin typeface="Georgia" panose="02040502050405020303" pitchFamily="18" charset="0"/>
                        </a:rPr>
                        <a:t>Language Barrier Elimination</a:t>
                      </a:r>
                      <a:r>
                        <a:rPr lang="en-US" b="0" dirty="0">
                          <a:latin typeface="Georgia" panose="02040502050405020303" pitchFamily="18" charset="0"/>
                        </a:rPr>
                        <a:t>: </a:t>
                      </a:r>
                      <a:r>
                        <a:rPr lang="en-US" sz="1600" b="0" dirty="0">
                          <a:latin typeface="Georgia" panose="02040502050405020303" pitchFamily="18" charset="0"/>
                        </a:rPr>
                        <a:t>AI </a:t>
                      </a:r>
                      <a:r>
                        <a:rPr kumimoji="1" lang="en-US" sz="1600" kern="1200" dirty="0">
                          <a:solidFill>
                            <a:schemeClr val="dk1"/>
                          </a:solidFill>
                          <a:effectLst/>
                          <a:latin typeface="Georgia" panose="02040502050405020303" pitchFamily="18" charset="0"/>
                          <a:ea typeface="+mn-ea"/>
                          <a:cs typeface="+mn-cs"/>
                        </a:rPr>
                        <a:t>agents</a:t>
                      </a:r>
                      <a:r>
                        <a:rPr lang="en-US" sz="1600" b="0" dirty="0">
                          <a:latin typeface="Georgia" panose="02040502050405020303" pitchFamily="18" charset="0"/>
                        </a:rPr>
                        <a:t> could instantly switch languages supporting ESL patients and to practice English while confirming words in their primary language </a:t>
                      </a:r>
                      <a:endParaRPr lang="en-US" sz="1800" b="0" dirty="0">
                        <a:latin typeface="Georgia" panose="02040502050405020303"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1100">
                        <a:tint val="20000"/>
                      </a:srgbClr>
                    </a:solidFill>
                  </a:tcPr>
                </a:tc>
                <a:extLst>
                  <a:ext uri="{0D108BD9-81ED-4DB2-BD59-A6C34878D82A}">
                    <a16:rowId xmlns:a16="http://schemas.microsoft.com/office/drawing/2014/main" val="2706145019"/>
                  </a:ext>
                </a:extLst>
              </a:tr>
            </a:tbl>
          </a:graphicData>
        </a:graphic>
      </p:graphicFrame>
      <p:graphicFrame>
        <p:nvGraphicFramePr>
          <p:cNvPr id="7" name="Table 6">
            <a:extLst>
              <a:ext uri="{FF2B5EF4-FFF2-40B4-BE49-F238E27FC236}">
                <a16:creationId xmlns:a16="http://schemas.microsoft.com/office/drawing/2014/main" id="{E053F10E-F0E5-D15A-A8D4-9491B11ACBF0}"/>
              </a:ext>
            </a:extLst>
          </p:cNvPr>
          <p:cNvGraphicFramePr>
            <a:graphicFrameLocks noGrp="1"/>
          </p:cNvGraphicFramePr>
          <p:nvPr/>
        </p:nvGraphicFramePr>
        <p:xfrm>
          <a:off x="88620" y="1020534"/>
          <a:ext cx="1973942" cy="4888232"/>
        </p:xfrm>
        <a:graphic>
          <a:graphicData uri="http://schemas.openxmlformats.org/drawingml/2006/table">
            <a:tbl>
              <a:tblPr firstRow="1" bandRow="1"/>
              <a:tblGrid>
                <a:gridCol w="1973942">
                  <a:extLst>
                    <a:ext uri="{9D8B030D-6E8A-4147-A177-3AD203B41FA5}">
                      <a16:colId xmlns:a16="http://schemas.microsoft.com/office/drawing/2014/main" val="3588612205"/>
                    </a:ext>
                  </a:extLst>
                </a:gridCol>
              </a:tblGrid>
              <a:tr h="12349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kumimoji="1" lang="en-US" sz="1800" b="1" kern="1200" dirty="0">
                          <a:solidFill>
                            <a:schemeClr val="dk1"/>
                          </a:solidFill>
                          <a:latin typeface="Georgia" panose="02040502050405020303" pitchFamily="18" charset="0"/>
                          <a:ea typeface="+mn-ea"/>
                          <a:cs typeface="+mn-cs"/>
                        </a:rPr>
                        <a:t>Physical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29544"/>
                  </a:ext>
                </a:extLst>
              </a:tr>
              <a:tr h="246452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b="1" dirty="0">
                          <a:latin typeface="Georgia" panose="02040502050405020303" pitchFamily="18" charset="0"/>
                        </a:rPr>
                        <a:t>Mental/</a:t>
                      </a:r>
                    </a:p>
                    <a:p>
                      <a:pPr algn="ctr"/>
                      <a:r>
                        <a:rPr lang="en-US" b="1" dirty="0">
                          <a:latin typeface="Georgia" panose="02040502050405020303" pitchFamily="18" charset="0"/>
                        </a:rPr>
                        <a:t>Emotional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E1100">
                        <a:alpha val="20000"/>
                      </a:srgbClr>
                    </a:solidFill>
                  </a:tcPr>
                </a:tc>
                <a:extLst>
                  <a:ext uri="{0D108BD9-81ED-4DB2-BD59-A6C34878D82A}">
                    <a16:rowId xmlns:a16="http://schemas.microsoft.com/office/drawing/2014/main" val="4262260758"/>
                  </a:ext>
                </a:extLst>
              </a:tr>
              <a:tr h="59564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b="1" dirty="0">
                        <a:latin typeface="Georgia" panose="02040502050405020303" pitchFamily="18" charset="0"/>
                      </a:endParaRPr>
                    </a:p>
                    <a:p>
                      <a:pPr algn="ctr"/>
                      <a:r>
                        <a:rPr lang="en-US" b="1" dirty="0">
                          <a:latin typeface="Georgia" panose="02040502050405020303" pitchFamily="18" charset="0"/>
                        </a:rPr>
                        <a:t>Equality</a:t>
                      </a:r>
                    </a:p>
                    <a:p>
                      <a:pPr algn="ctr"/>
                      <a:endParaRPr lang="en-US" b="1" dirty="0">
                        <a:latin typeface="Georgia" panose="02040502050405020303" pitchFamily="18" charset="0"/>
                      </a:endParaRPr>
                    </a:p>
                    <a:p>
                      <a:pPr algn="ctr"/>
                      <a:endParaRPr lang="en-US" b="1" dirty="0">
                        <a:latin typeface="Georgia" panose="02040502050405020303"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332178"/>
                  </a:ext>
                </a:extLst>
              </a:tr>
            </a:tbl>
          </a:graphicData>
        </a:graphic>
      </p:graphicFrame>
    </p:spTree>
    <p:extLst>
      <p:ext uri="{BB962C8B-B14F-4D97-AF65-F5344CB8AC3E}">
        <p14:creationId xmlns:p14="http://schemas.microsoft.com/office/powerpoint/2010/main" val="228522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59559" y="6462364"/>
            <a:ext cx="284238" cy="365125"/>
          </a:xfrm>
        </p:spPr>
        <p:txBody>
          <a:bodyPr/>
          <a:lstStyle/>
          <a:p>
            <a:fld id="{5622C6E6-2276-4DAE-B4D5-83BE3AF7910D}" type="slidenum">
              <a:rPr lang="en-US" sz="900" smtClean="0">
                <a:solidFill>
                  <a:schemeClr val="tx1"/>
                </a:solidFill>
                <a:latin typeface="Georgia" panose="02040502050405020303" pitchFamily="18" charset="0"/>
              </a:rPr>
              <a:t>6</a:t>
            </a:fld>
            <a:endParaRPr lang="en-US" sz="900" dirty="0">
              <a:solidFill>
                <a:schemeClr val="tx1"/>
              </a:solidFill>
              <a:latin typeface="Georgia" panose="02040502050405020303" pitchFamily="18" charset="0"/>
            </a:endParaRPr>
          </a:p>
        </p:txBody>
      </p:sp>
      <p:sp>
        <p:nvSpPr>
          <p:cNvPr id="8" name="Title 2">
            <a:extLst>
              <a:ext uri="{FF2B5EF4-FFF2-40B4-BE49-F238E27FC236}">
                <a16:creationId xmlns:a16="http://schemas.microsoft.com/office/drawing/2014/main" id="{70F9B083-507C-8F08-919A-AA835A0FE638}"/>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4. Opportunities for AI in Healthcare</a:t>
            </a:r>
          </a:p>
        </p:txBody>
      </p:sp>
      <p:graphicFrame>
        <p:nvGraphicFramePr>
          <p:cNvPr id="9" name="Table 8">
            <a:extLst>
              <a:ext uri="{FF2B5EF4-FFF2-40B4-BE49-F238E27FC236}">
                <a16:creationId xmlns:a16="http://schemas.microsoft.com/office/drawing/2014/main" id="{4F293E0D-0170-E229-04F1-CF5C8AD47C7B}"/>
              </a:ext>
            </a:extLst>
          </p:cNvPr>
          <p:cNvGraphicFramePr>
            <a:graphicFrameLocks noGrp="1"/>
          </p:cNvGraphicFramePr>
          <p:nvPr>
            <p:extLst>
              <p:ext uri="{D42A27DB-BD31-4B8C-83A1-F6EECF244321}">
                <p14:modId xmlns:p14="http://schemas.microsoft.com/office/powerpoint/2010/main" val="2070884962"/>
              </p:ext>
            </p:extLst>
          </p:nvPr>
        </p:nvGraphicFramePr>
        <p:xfrm>
          <a:off x="329556" y="941819"/>
          <a:ext cx="11335394" cy="5415438"/>
        </p:xfrm>
        <a:graphic>
          <a:graphicData uri="http://schemas.openxmlformats.org/drawingml/2006/table">
            <a:tbl>
              <a:tblPr firstRow="1" bandRow="1"/>
              <a:tblGrid>
                <a:gridCol w="5331015">
                  <a:extLst>
                    <a:ext uri="{9D8B030D-6E8A-4147-A177-3AD203B41FA5}">
                      <a16:colId xmlns:a16="http://schemas.microsoft.com/office/drawing/2014/main" val="3198257974"/>
                    </a:ext>
                  </a:extLst>
                </a:gridCol>
                <a:gridCol w="6004379">
                  <a:extLst>
                    <a:ext uri="{9D8B030D-6E8A-4147-A177-3AD203B41FA5}">
                      <a16:colId xmlns:a16="http://schemas.microsoft.com/office/drawing/2014/main" val="33611276"/>
                    </a:ext>
                  </a:extLst>
                </a:gridCol>
              </a:tblGrid>
              <a:tr h="2707719">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r>
                        <a:rPr lang="en-US" dirty="0">
                          <a:latin typeface="Georgia" panose="02040502050405020303" pitchFamily="18" charset="0"/>
                        </a:rPr>
                        <a:t>Stress reduction:</a:t>
                      </a:r>
                      <a:r>
                        <a:rPr lang="en-US" sz="800" b="0" dirty="0">
                          <a:latin typeface="Georgia" panose="02040502050405020303" pitchFamily="18" charset="0"/>
                        </a:rPr>
                        <a:t> (Cigna, 2019)</a:t>
                      </a:r>
                      <a:endParaRPr lang="en-US" b="0" dirty="0">
                        <a:latin typeface="Georgia" panose="02040502050405020303" pitchFamily="18" charset="0"/>
                      </a:endParaRPr>
                    </a:p>
                    <a:p>
                      <a:endParaRPr lang="en-US" dirty="0">
                        <a:latin typeface="Georgia" panose="02040502050405020303" pitchFamily="18" charset="0"/>
                      </a:endParaRPr>
                    </a:p>
                  </a:txBody>
                  <a:tcPr>
                    <a:lnL w="12700" cmpd="sng">
                      <a:solidFill>
                        <a:srgbClr val="EE1100"/>
                      </a:solidFill>
                    </a:lnL>
                    <a:lnR w="12700" cmpd="sng">
                      <a:solidFill>
                        <a:srgbClr val="EE1100"/>
                      </a:solidFill>
                    </a:lnR>
                    <a:lnT w="12700" cmpd="sng">
                      <a:solidFill>
                        <a:srgbClr val="EE1100"/>
                      </a:solidFill>
                    </a:lnT>
                    <a:lnB w="12700" cmpd="sng">
                      <a:solidFill>
                        <a:srgbClr val="EE1100"/>
                      </a:solidFill>
                    </a:lnB>
                    <a:lnTlToBr w="12700" cmpd="sng">
                      <a:noFill/>
                      <a:prstDash val="solid"/>
                    </a:lnTlToBr>
                    <a:lnBlToTr w="12700" cmpd="sng">
                      <a:noFill/>
                      <a:prstDash val="solid"/>
                    </a:lnBlToTr>
                    <a:solidFill>
                      <a:srgbClr val="EE1100">
                        <a:tint val="20000"/>
                      </a:srgbClr>
                    </a:solidFill>
                  </a:tcPr>
                </a:tc>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r>
                        <a:rPr lang="en-US" dirty="0">
                          <a:latin typeface="Georgia" panose="02040502050405020303" pitchFamily="18" charset="0"/>
                        </a:rPr>
                        <a:t>Protocol Adherence:</a:t>
                      </a:r>
                    </a:p>
                    <a:p>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r>
                        <a:rPr lang="en-US" b="0" dirty="0">
                          <a:latin typeface="Georgia" panose="02040502050405020303" pitchFamily="18" charset="0"/>
                        </a:rPr>
                        <a:t>                                                                </a:t>
                      </a:r>
                      <a:r>
                        <a:rPr lang="en-US" sz="600" b="0" dirty="0">
                          <a:latin typeface="Georgia" panose="02040502050405020303" pitchFamily="18" charset="0"/>
                        </a:rPr>
                        <a:t>(Herohealth, n.d.)</a:t>
                      </a:r>
                      <a:endParaRPr lang="en-US" b="0" dirty="0">
                        <a:latin typeface="Georgia" panose="02040502050405020303" pitchFamily="18" charset="0"/>
                      </a:endParaRPr>
                    </a:p>
                  </a:txBody>
                  <a:tcPr>
                    <a:lnL w="12700" cmpd="sng">
                      <a:solidFill>
                        <a:srgbClr val="EE1100"/>
                      </a:solidFill>
                    </a:lnL>
                    <a:lnR w="12700" cmpd="sng">
                      <a:solidFill>
                        <a:srgbClr val="EE1100"/>
                      </a:solidFill>
                    </a:lnR>
                    <a:lnT w="12700" cmpd="sng">
                      <a:solidFill>
                        <a:srgbClr val="EE1100"/>
                      </a:solidFill>
                    </a:lnT>
                    <a:lnB w="12700" cmpd="sng">
                      <a:solidFill>
                        <a:srgbClr val="EE1100"/>
                      </a:solidFill>
                    </a:lnB>
                    <a:lnTlToBr w="12700" cmpd="sng">
                      <a:noFill/>
                      <a:prstDash val="solid"/>
                    </a:lnTlToBr>
                    <a:lnBlToTr w="12700" cmpd="sng">
                      <a:noFill/>
                      <a:prstDash val="solid"/>
                    </a:lnBlToTr>
                    <a:solidFill>
                      <a:srgbClr val="EE1100">
                        <a:lumMod val="20000"/>
                        <a:lumOff val="80000"/>
                      </a:srgbClr>
                    </a:solidFill>
                  </a:tcPr>
                </a:tc>
                <a:extLst>
                  <a:ext uri="{0D108BD9-81ED-4DB2-BD59-A6C34878D82A}">
                    <a16:rowId xmlns:a16="http://schemas.microsoft.com/office/drawing/2014/main" val="91826570"/>
                  </a:ext>
                </a:extLst>
              </a:tr>
              <a:tr h="270771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latin typeface="Georgia" panose="02040502050405020303" pitchFamily="18" charset="0"/>
                        </a:rPr>
                        <a:t>Depression Management:</a:t>
                      </a:r>
                    </a:p>
                    <a:p>
                      <a:r>
                        <a:rPr lang="en-US" b="1" dirty="0">
                          <a:latin typeface="Georgia" panose="02040502050405020303" pitchFamily="18" charset="0"/>
                        </a:rPr>
                        <a:t>$333.7 billion in </a:t>
                      </a:r>
                    </a:p>
                    <a:p>
                      <a:r>
                        <a:rPr lang="en-US" b="1" dirty="0">
                          <a:latin typeface="Georgia" panose="02040502050405020303" pitchFamily="18" charset="0"/>
                        </a:rPr>
                        <a:t>annual USA 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(Greenberg et al., 2023)</a:t>
                      </a:r>
                      <a:endPar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endParaRPr>
                    </a:p>
                  </a:txBody>
                  <a:tcPr>
                    <a:lnL w="12700" cmpd="sng">
                      <a:solidFill>
                        <a:srgbClr val="EE1100"/>
                      </a:solidFill>
                    </a:lnL>
                    <a:lnR w="12700" cmpd="sng">
                      <a:solidFill>
                        <a:srgbClr val="EE1100"/>
                      </a:solidFill>
                    </a:lnR>
                    <a:lnT w="12700" cmpd="sng">
                      <a:solidFill>
                        <a:srgbClr val="EE1100"/>
                      </a:solidFill>
                    </a:lnT>
                    <a:lnB w="12700" cmpd="sng">
                      <a:solidFill>
                        <a:srgbClr val="EE1100"/>
                      </a:solidFill>
                    </a:lnB>
                    <a:lnTlToBr w="12700" cmpd="sng">
                      <a:noFill/>
                      <a:prstDash val="solid"/>
                    </a:lnTlToBr>
                    <a:lnBlToTr w="12700" cmpd="sng">
                      <a:noFill/>
                      <a:prstDash val="solid"/>
                    </a:lnBlToTr>
                    <a:solidFill>
                      <a:srgbClr val="EE1100">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kumimoji="1" lang="en-US" sz="1800" b="1" kern="1200" dirty="0">
                          <a:solidFill>
                            <a:schemeClr val="dk1"/>
                          </a:solidFill>
                          <a:latin typeface="Georgia" panose="02040502050405020303" pitchFamily="18" charset="0"/>
                          <a:ea typeface="+mn-ea"/>
                          <a:cs typeface="+mn-cs"/>
                        </a:rPr>
                        <a:t>Language Barrier:</a:t>
                      </a:r>
                    </a:p>
                    <a:p>
                      <a:r>
                        <a:rPr kumimoji="1" lang="en-US" sz="1800" b="1" kern="1200" dirty="0">
                          <a:solidFill>
                            <a:schemeClr val="dk1"/>
                          </a:solidFill>
                          <a:latin typeface="Georgia" panose="02040502050405020303" pitchFamily="18" charset="0"/>
                          <a:ea typeface="+mn-ea"/>
                          <a:cs typeface="+mn-cs"/>
                        </a:rPr>
                        <a:t>8.3% of USA -</a:t>
                      </a:r>
                    </a:p>
                    <a:p>
                      <a:r>
                        <a:rPr kumimoji="1" lang="en-US" sz="1800" b="1" kern="1200" dirty="0">
                          <a:solidFill>
                            <a:schemeClr val="dk1"/>
                          </a:solidFill>
                          <a:latin typeface="Georgia" panose="02040502050405020303" pitchFamily="18" charset="0"/>
                          <a:ea typeface="+mn-ea"/>
                          <a:cs typeface="+mn-cs"/>
                        </a:rPr>
                        <a:t>27.7M people</a:t>
                      </a:r>
                    </a:p>
                    <a:p>
                      <a:r>
                        <a:rPr kumimoji="1" lang="en-US" sz="800" b="0" kern="1200" dirty="0">
                          <a:solidFill>
                            <a:schemeClr val="dk1"/>
                          </a:solidFill>
                          <a:latin typeface="Georgia" panose="02040502050405020303" pitchFamily="18" charset="0"/>
                          <a:ea typeface="+mn-ea"/>
                          <a:cs typeface="+mn-cs"/>
                        </a:rPr>
                        <a:t>(United States Census Bureau, n.d.)</a:t>
                      </a:r>
                      <a:endParaRPr kumimoji="1" lang="en-US" sz="1800" b="0" kern="1200" dirty="0">
                        <a:solidFill>
                          <a:schemeClr val="dk1"/>
                        </a:solidFill>
                        <a:latin typeface="Georgia" panose="02040502050405020303" pitchFamily="18" charset="0"/>
                        <a:ea typeface="+mn-ea"/>
                        <a:cs typeface="+mn-cs"/>
                      </a:endParaRPr>
                    </a:p>
                    <a:p>
                      <a:endParaRPr kumimoji="1" lang="en-US" sz="1800" b="1" kern="1200" dirty="0">
                        <a:solidFill>
                          <a:schemeClr val="dk1"/>
                        </a:solidFill>
                        <a:latin typeface="Georgia" panose="02040502050405020303" pitchFamily="18" charset="0"/>
                        <a:ea typeface="+mn-ea"/>
                        <a:cs typeface="+mn-cs"/>
                      </a:endParaRPr>
                    </a:p>
                  </a:txBody>
                  <a:tcPr>
                    <a:lnL w="12700" cmpd="sng">
                      <a:solidFill>
                        <a:srgbClr val="EE1100"/>
                      </a:solidFill>
                    </a:lnL>
                    <a:lnR w="12700" cmpd="sng">
                      <a:solidFill>
                        <a:srgbClr val="EE1100"/>
                      </a:solidFill>
                    </a:lnR>
                    <a:lnT w="12700" cmpd="sng">
                      <a:solidFill>
                        <a:srgbClr val="EE1100"/>
                      </a:solidFill>
                    </a:lnT>
                    <a:lnB w="12700" cmpd="sng">
                      <a:solidFill>
                        <a:srgbClr val="EE1100"/>
                      </a:solidFill>
                    </a:lnB>
                    <a:lnTlToBr w="12700" cmpd="sng">
                      <a:noFill/>
                      <a:prstDash val="solid"/>
                    </a:lnTlToBr>
                    <a:lnBlToTr w="12700" cmpd="sng">
                      <a:noFill/>
                      <a:prstDash val="solid"/>
                    </a:lnBlToTr>
                    <a:solidFill>
                      <a:srgbClr val="FCE7E7"/>
                    </a:solidFill>
                  </a:tcPr>
                </a:tc>
                <a:extLst>
                  <a:ext uri="{0D108BD9-81ED-4DB2-BD59-A6C34878D82A}">
                    <a16:rowId xmlns:a16="http://schemas.microsoft.com/office/drawing/2014/main" val="3842605632"/>
                  </a:ext>
                </a:extLst>
              </a:tr>
            </a:tbl>
          </a:graphicData>
        </a:graphic>
      </p:graphicFrame>
      <p:pic>
        <p:nvPicPr>
          <p:cNvPr id="10" name="Picture 2" descr="Output image">
            <a:extLst>
              <a:ext uri="{FF2B5EF4-FFF2-40B4-BE49-F238E27FC236}">
                <a16:creationId xmlns:a16="http://schemas.microsoft.com/office/drawing/2014/main" id="{A8F91328-C246-77A7-7CA9-EC9CE1B516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71" y="1306286"/>
            <a:ext cx="4871810" cy="2244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e chart with numbers and text&#10;&#10;Description automatically generated">
            <a:extLst>
              <a:ext uri="{FF2B5EF4-FFF2-40B4-BE49-F238E27FC236}">
                <a16:creationId xmlns:a16="http://schemas.microsoft.com/office/drawing/2014/main" id="{57DD4ED7-FA1B-041F-61D5-CEB0584A375A}"/>
              </a:ext>
            </a:extLst>
          </p:cNvPr>
          <p:cNvPicPr>
            <a:picLocks noChangeAspect="1"/>
          </p:cNvPicPr>
          <p:nvPr/>
        </p:nvPicPr>
        <p:blipFill>
          <a:blip r:embed="rId3"/>
          <a:stretch>
            <a:fillRect/>
          </a:stretch>
        </p:blipFill>
        <p:spPr>
          <a:xfrm>
            <a:off x="3130399" y="3996175"/>
            <a:ext cx="2488217" cy="2361082"/>
          </a:xfrm>
          <a:prstGeom prst="rect">
            <a:avLst/>
          </a:prstGeom>
        </p:spPr>
      </p:pic>
      <p:pic>
        <p:nvPicPr>
          <p:cNvPr id="12" name="Picture 11" descr="A map of the united states&#10;&#10;Description automatically generated">
            <a:extLst>
              <a:ext uri="{FF2B5EF4-FFF2-40B4-BE49-F238E27FC236}">
                <a16:creationId xmlns:a16="http://schemas.microsoft.com/office/drawing/2014/main" id="{35A26EA7-223A-7F74-EB53-BD287EAC9C56}"/>
              </a:ext>
            </a:extLst>
          </p:cNvPr>
          <p:cNvPicPr>
            <a:picLocks noChangeAspect="1"/>
          </p:cNvPicPr>
          <p:nvPr/>
        </p:nvPicPr>
        <p:blipFill rotWithShape="1">
          <a:blip r:embed="rId4"/>
          <a:srcRect b="22089"/>
          <a:stretch/>
        </p:blipFill>
        <p:spPr>
          <a:xfrm>
            <a:off x="7462520" y="4019585"/>
            <a:ext cx="4029974" cy="2222225"/>
          </a:xfrm>
          <a:prstGeom prst="rect">
            <a:avLst/>
          </a:prstGeom>
        </p:spPr>
      </p:pic>
      <p:pic>
        <p:nvPicPr>
          <p:cNvPr id="13" name="Picture 12" descr="A couple of posters with people and money&#10;&#10;Description automatically generated with medium confidence">
            <a:extLst>
              <a:ext uri="{FF2B5EF4-FFF2-40B4-BE49-F238E27FC236}">
                <a16:creationId xmlns:a16="http://schemas.microsoft.com/office/drawing/2014/main" id="{32EE4274-8381-48FD-EFE3-6F583FA0C87D}"/>
              </a:ext>
            </a:extLst>
          </p:cNvPr>
          <p:cNvPicPr>
            <a:picLocks noChangeAspect="1"/>
          </p:cNvPicPr>
          <p:nvPr/>
        </p:nvPicPr>
        <p:blipFill>
          <a:blip r:embed="rId5"/>
          <a:stretch>
            <a:fillRect/>
          </a:stretch>
        </p:blipFill>
        <p:spPr>
          <a:xfrm>
            <a:off x="5814662" y="1306286"/>
            <a:ext cx="3438526" cy="2292351"/>
          </a:xfrm>
          <a:prstGeom prst="rect">
            <a:avLst/>
          </a:prstGeom>
        </p:spPr>
      </p:pic>
    </p:spTree>
    <p:extLst>
      <p:ext uri="{BB962C8B-B14F-4D97-AF65-F5344CB8AC3E}">
        <p14:creationId xmlns:p14="http://schemas.microsoft.com/office/powerpoint/2010/main" val="39515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7</a:t>
            </a:fld>
            <a:endParaRPr lang="en-US" sz="900" dirty="0">
              <a:solidFill>
                <a:schemeClr val="tx1"/>
              </a:solidFill>
              <a:latin typeface="Georgia" panose="02040502050405020303" pitchFamily="18" charset="0"/>
            </a:endParaRPr>
          </a:p>
        </p:txBody>
      </p:sp>
      <p:sp>
        <p:nvSpPr>
          <p:cNvPr id="13" name="Title 2">
            <a:extLst>
              <a:ext uri="{FF2B5EF4-FFF2-40B4-BE49-F238E27FC236}">
                <a16:creationId xmlns:a16="http://schemas.microsoft.com/office/drawing/2014/main" id="{87986FE6-442A-1D5C-6DE5-AE7F6500B827}"/>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5. AI Overwhelmingly Helps in Healthcare Settings</a:t>
            </a:r>
          </a:p>
        </p:txBody>
      </p:sp>
      <p:sp>
        <p:nvSpPr>
          <p:cNvPr id="14" name="Text Placeholder 3">
            <a:extLst>
              <a:ext uri="{FF2B5EF4-FFF2-40B4-BE49-F238E27FC236}">
                <a16:creationId xmlns:a16="http://schemas.microsoft.com/office/drawing/2014/main" id="{2F4C72E9-0C4D-5039-16DF-70CCFB1920B6}"/>
              </a:ext>
            </a:extLst>
          </p:cNvPr>
          <p:cNvSpPr txBox="1">
            <a:spLocks/>
          </p:cNvSpPr>
          <p:nvPr/>
        </p:nvSpPr>
        <p:spPr>
          <a:xfrm>
            <a:off x="1814286" y="1146882"/>
            <a:ext cx="9893377" cy="661304"/>
          </a:xfrm>
          <a:prstGeom prst="rect">
            <a:avLst/>
          </a:prstGeom>
        </p:spPr>
        <p:txBody>
          <a:bodyPr vert="horz" lIns="0" tIns="45720" rIns="91440" bIns="45720" rtlCol="0">
            <a:normAutofit/>
          </a:bodyPr>
          <a:lstStyle>
            <a:lvl1pPr marL="457200" indent="-457200" algn="l" defTabSz="914400" rtl="0" eaLnBrk="1" latinLnBrk="0" hangingPunct="1">
              <a:spcBef>
                <a:spcPct val="20000"/>
              </a:spcBef>
              <a:buClr>
                <a:srgbClr val="4C4948"/>
              </a:buClr>
              <a:buFont typeface="Arial" panose="020B0604020202020204" pitchFamily="34" charset="0"/>
              <a:buChar char="•"/>
              <a:defRPr kumimoji="1" sz="2600" kern="1200" baseline="0">
                <a:solidFill>
                  <a:schemeClr val="accent2"/>
                </a:solidFill>
                <a:latin typeface="Calibri" pitchFamily="34" charset="0"/>
                <a:ea typeface="メイリオ" pitchFamily="50" charset="-128"/>
                <a:cs typeface="Calibri" pitchFamily="34" charset="0"/>
              </a:defRPr>
            </a:lvl1pPr>
            <a:lvl2pPr marL="742950" indent="-285750" algn="l" defTabSz="914400" rtl="0" eaLnBrk="1" latinLnBrk="0" hangingPunct="1">
              <a:spcBef>
                <a:spcPct val="20000"/>
              </a:spcBef>
              <a:buClr>
                <a:srgbClr val="4C4948"/>
              </a:buClr>
              <a:buFont typeface="Arial" pitchFamily="34" charset="0"/>
              <a:buChar char="–"/>
              <a:defRPr kumimoji="1" sz="2400" kern="1200">
                <a:solidFill>
                  <a:schemeClr val="accent2"/>
                </a:solidFill>
                <a:latin typeface="Calibri" pitchFamily="34" charset="0"/>
                <a:ea typeface="メイリオ" pitchFamily="50" charset="-128"/>
                <a:cs typeface="Calibri" pitchFamily="34" charset="0"/>
              </a:defRPr>
            </a:lvl2pPr>
            <a:lvl3pPr marL="1143000" indent="-228600" algn="l" defTabSz="914400" rtl="0" eaLnBrk="1" latinLnBrk="0" hangingPunct="1">
              <a:spcBef>
                <a:spcPct val="20000"/>
              </a:spcBef>
              <a:buClr>
                <a:srgbClr val="4C4948"/>
              </a:buClr>
              <a:buFont typeface="Arial" pitchFamily="34" charset="0"/>
              <a:buChar char="•"/>
              <a:defRPr kumimoji="1" sz="2200" kern="1200" baseline="0">
                <a:solidFill>
                  <a:schemeClr val="accent2"/>
                </a:solidFill>
                <a:latin typeface="Calibri" pitchFamily="34" charset="0"/>
                <a:ea typeface="メイリオ" pitchFamily="50" charset="-128"/>
                <a:cs typeface="Calibri" pitchFamily="34" charset="0"/>
              </a:defRPr>
            </a:lvl3pPr>
            <a:lvl4pPr marL="16002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4pPr>
            <a:lvl5pPr marL="2057400" indent="-228600" algn="l" defTabSz="914400" rtl="0" eaLnBrk="1" latinLnBrk="0" hangingPunct="1">
              <a:spcBef>
                <a:spcPct val="20000"/>
              </a:spcBef>
              <a:buClr>
                <a:srgbClr val="4C4948"/>
              </a:buClr>
              <a:buFont typeface="Arial" pitchFamily="34" charset="0"/>
              <a:buChar char="»"/>
              <a:defRPr kumimoji="1" sz="2000" kern="1200" baseline="0">
                <a:solidFill>
                  <a:schemeClr val="accent2"/>
                </a:solidFill>
                <a:latin typeface="Calibri" pitchFamily="34" charset="0"/>
                <a:ea typeface="メイリオ" pitchFamily="50" charset="-128"/>
                <a:cs typeface="Calibri"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4C4948"/>
              </a:buClr>
              <a:buSzTx/>
              <a:buFont typeface="Arial" panose="020B0604020202020204" pitchFamily="34" charset="0"/>
              <a:buNone/>
              <a:tabLst/>
              <a:defRPr/>
            </a:pPr>
            <a:r>
              <a:rPr kumimoji="1" lang="en-US" sz="17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Chatbot providing medical eligibility, verification, and referral information for insurance customers prior to appointments. Processes &gt;7,000 calls per day</a:t>
            </a:r>
            <a:r>
              <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 </a:t>
            </a:r>
            <a:r>
              <a:rPr kumimoji="1" lang="en-US" sz="9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rPr>
              <a:t>(IBM, 2023)</a:t>
            </a:r>
            <a:endParaRPr kumimoji="1" lang="en-US" sz="1800" b="0" i="0" u="none" strike="noStrike" kern="1200" cap="none" spc="0" normalizeH="0" baseline="0" noProof="0" dirty="0">
              <a:ln>
                <a:noFill/>
              </a:ln>
              <a:solidFill>
                <a:srgbClr val="000000"/>
              </a:solidFill>
              <a:effectLst/>
              <a:uLnTx/>
              <a:uFillTx/>
              <a:latin typeface="Georgia" panose="02040502050405020303" pitchFamily="18" charset="0"/>
              <a:ea typeface="メイリオ" pitchFamily="50" charset="-128"/>
              <a:cs typeface="Calibri" pitchFamily="34" charset="0"/>
            </a:endParaRPr>
          </a:p>
        </p:txBody>
      </p:sp>
      <p:pic>
        <p:nvPicPr>
          <p:cNvPr id="15" name="Picture 14">
            <a:extLst>
              <a:ext uri="{FF2B5EF4-FFF2-40B4-BE49-F238E27FC236}">
                <a16:creationId xmlns:a16="http://schemas.microsoft.com/office/drawing/2014/main" id="{D6411AAD-047F-1329-DC40-E93355FBC5FD}"/>
              </a:ext>
            </a:extLst>
          </p:cNvPr>
          <p:cNvPicPr>
            <a:picLocks noChangeAspect="1"/>
          </p:cNvPicPr>
          <p:nvPr/>
        </p:nvPicPr>
        <p:blipFill>
          <a:blip r:embed="rId2"/>
          <a:stretch>
            <a:fillRect/>
          </a:stretch>
        </p:blipFill>
        <p:spPr>
          <a:xfrm>
            <a:off x="112414" y="1151470"/>
            <a:ext cx="1629002" cy="533474"/>
          </a:xfrm>
          <a:prstGeom prst="rect">
            <a:avLst/>
          </a:prstGeom>
        </p:spPr>
      </p:pic>
      <p:pic>
        <p:nvPicPr>
          <p:cNvPr id="16" name="Picture 15">
            <a:extLst>
              <a:ext uri="{FF2B5EF4-FFF2-40B4-BE49-F238E27FC236}">
                <a16:creationId xmlns:a16="http://schemas.microsoft.com/office/drawing/2014/main" id="{D04345AF-216D-773B-A49A-9B9554CA627B}"/>
              </a:ext>
            </a:extLst>
          </p:cNvPr>
          <p:cNvPicPr>
            <a:picLocks noChangeAspect="1"/>
          </p:cNvPicPr>
          <p:nvPr/>
        </p:nvPicPr>
        <p:blipFill>
          <a:blip r:embed="rId3"/>
          <a:stretch>
            <a:fillRect/>
          </a:stretch>
        </p:blipFill>
        <p:spPr>
          <a:xfrm>
            <a:off x="261610" y="2076518"/>
            <a:ext cx="1028844" cy="628738"/>
          </a:xfrm>
          <a:prstGeom prst="rect">
            <a:avLst/>
          </a:prstGeom>
        </p:spPr>
      </p:pic>
      <p:pic>
        <p:nvPicPr>
          <p:cNvPr id="17" name="Picture 16">
            <a:extLst>
              <a:ext uri="{FF2B5EF4-FFF2-40B4-BE49-F238E27FC236}">
                <a16:creationId xmlns:a16="http://schemas.microsoft.com/office/drawing/2014/main" id="{BE63349A-C54D-0CAC-CCBD-A31CADEABFC1}"/>
              </a:ext>
            </a:extLst>
          </p:cNvPr>
          <p:cNvPicPr>
            <a:picLocks noChangeAspect="1"/>
          </p:cNvPicPr>
          <p:nvPr/>
        </p:nvPicPr>
        <p:blipFill>
          <a:blip r:embed="rId4"/>
          <a:stretch>
            <a:fillRect/>
          </a:stretch>
        </p:blipFill>
        <p:spPr>
          <a:xfrm>
            <a:off x="501522" y="3220569"/>
            <a:ext cx="647790" cy="657317"/>
          </a:xfrm>
          <a:prstGeom prst="rect">
            <a:avLst/>
          </a:prstGeom>
        </p:spPr>
      </p:pic>
      <p:pic>
        <p:nvPicPr>
          <p:cNvPr id="18" name="Picture 2" descr="K Health Company Profile 2024: Valuation, Funding &amp; Investors | PitchBook">
            <a:extLst>
              <a:ext uri="{FF2B5EF4-FFF2-40B4-BE49-F238E27FC236}">
                <a16:creationId xmlns:a16="http://schemas.microsoft.com/office/drawing/2014/main" id="{0DA3D467-0B98-EC6F-A561-E7C20DF65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468" y="3851553"/>
            <a:ext cx="1077666" cy="10776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Northeastern Huskies Logo Sticker Northeastern Logo Vinyl Decal - Etsy">
            <a:extLst>
              <a:ext uri="{FF2B5EF4-FFF2-40B4-BE49-F238E27FC236}">
                <a16:creationId xmlns:a16="http://schemas.microsoft.com/office/drawing/2014/main" id="{0683E6D2-52F5-553B-6B4E-452DD68D92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372" y="4923445"/>
            <a:ext cx="589857" cy="4423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AE56045-6932-F413-25DF-376168965CD4}"/>
              </a:ext>
            </a:extLst>
          </p:cNvPr>
          <p:cNvSpPr txBox="1"/>
          <p:nvPr/>
        </p:nvSpPr>
        <p:spPr>
          <a:xfrm>
            <a:off x="1741416" y="4787234"/>
            <a:ext cx="9976451" cy="830997"/>
          </a:xfrm>
          <a:prstGeom prst="rect">
            <a:avLst/>
          </a:prstGeom>
          <a:noFill/>
        </p:spPr>
        <p:txBody>
          <a:bodyPr wrap="square" rtlCol="0">
            <a:spAutoFit/>
          </a:bodyPr>
          <a:lstStyle/>
          <a:p>
            <a:r>
              <a:rPr kumimoji="1" lang="en-US" sz="1600" dirty="0">
                <a:solidFill>
                  <a:srgbClr val="000000"/>
                </a:solidFill>
                <a:latin typeface="Georgia" panose="02040502050405020303" pitchFamily="18" charset="0"/>
              </a:rPr>
              <a:t>Northeastern chatbot made to help with preventative care treated patients and saw increased metrics in diet and exercise. A similar chatbot treated palliative patients and saw decreases in anxiety about their illness and eventual death, and also helped them formed plans for their passing with their families</a:t>
            </a:r>
            <a:r>
              <a:rPr kumimoji="1" lang="en-US" sz="800" dirty="0">
                <a:solidFill>
                  <a:srgbClr val="000000"/>
                </a:solidFill>
                <a:latin typeface="Georgia" panose="02040502050405020303" pitchFamily="18" charset="0"/>
              </a:rPr>
              <a:t> (Bickmore et al., 2013)(Utami et al., 2017)</a:t>
            </a:r>
            <a:endParaRPr kumimoji="1" lang="en-US" sz="1600" dirty="0">
              <a:solidFill>
                <a:srgbClr val="000000"/>
              </a:solidFill>
              <a:latin typeface="Georgia" panose="02040502050405020303" pitchFamily="18" charset="0"/>
            </a:endParaRPr>
          </a:p>
        </p:txBody>
      </p:sp>
      <p:sp>
        <p:nvSpPr>
          <p:cNvPr id="22" name="TextBox 21">
            <a:extLst>
              <a:ext uri="{FF2B5EF4-FFF2-40B4-BE49-F238E27FC236}">
                <a16:creationId xmlns:a16="http://schemas.microsoft.com/office/drawing/2014/main" id="{8A37A31F-D75B-EC0A-3013-44E132FA1B55}"/>
              </a:ext>
            </a:extLst>
          </p:cNvPr>
          <p:cNvSpPr txBox="1"/>
          <p:nvPr/>
        </p:nvSpPr>
        <p:spPr>
          <a:xfrm>
            <a:off x="1741416" y="4210834"/>
            <a:ext cx="9850664" cy="353943"/>
          </a:xfrm>
          <a:prstGeom prst="rect">
            <a:avLst/>
          </a:prstGeom>
          <a:noFill/>
        </p:spPr>
        <p:txBody>
          <a:bodyPr wrap="square" rtlCol="0">
            <a:spAutoFit/>
          </a:bodyPr>
          <a:lstStyle/>
          <a:p>
            <a:r>
              <a:rPr kumimoji="1" lang="en-US" sz="1700" dirty="0">
                <a:solidFill>
                  <a:srgbClr val="000000"/>
                </a:solidFill>
                <a:latin typeface="Georgia" panose="02040502050405020303" pitchFamily="18" charset="0"/>
              </a:rPr>
              <a:t>K Health chatbot has treated 3 million patients with 84.2% accuracy in diagnosis</a:t>
            </a:r>
            <a:r>
              <a:rPr kumimoji="1" lang="en-US" sz="1700" dirty="0">
                <a:solidFill>
                  <a:srgbClr val="000000"/>
                </a:solidFill>
                <a:latin typeface="Georgia" panose="02040502050405020303" pitchFamily="18" charset="0"/>
                <a:ea typeface="メイリオ" pitchFamily="50" charset="-128"/>
                <a:cs typeface="Calibri" pitchFamily="34" charset="0"/>
              </a:rPr>
              <a:t> </a:t>
            </a:r>
            <a:r>
              <a:rPr kumimoji="1" lang="en-US" sz="900" dirty="0">
                <a:solidFill>
                  <a:srgbClr val="000000"/>
                </a:solidFill>
                <a:latin typeface="Georgia" panose="02040502050405020303" pitchFamily="18" charset="0"/>
                <a:ea typeface="メイリオ" pitchFamily="50" charset="-128"/>
                <a:cs typeface="Calibri" pitchFamily="34" charset="0"/>
              </a:rPr>
              <a:t>(Jennings, 2023)</a:t>
            </a:r>
            <a:endParaRPr kumimoji="1" lang="en-US" dirty="0">
              <a:solidFill>
                <a:srgbClr val="000000"/>
              </a:solidFill>
              <a:latin typeface="Georgia" panose="02040502050405020303" pitchFamily="18" charset="0"/>
            </a:endParaRPr>
          </a:p>
        </p:txBody>
      </p:sp>
      <p:sp>
        <p:nvSpPr>
          <p:cNvPr id="23" name="TextBox 22">
            <a:extLst>
              <a:ext uri="{FF2B5EF4-FFF2-40B4-BE49-F238E27FC236}">
                <a16:creationId xmlns:a16="http://schemas.microsoft.com/office/drawing/2014/main" id="{88110F50-EE3D-F473-EFC7-3F8F6E04DAEA}"/>
              </a:ext>
            </a:extLst>
          </p:cNvPr>
          <p:cNvSpPr txBox="1"/>
          <p:nvPr/>
        </p:nvSpPr>
        <p:spPr>
          <a:xfrm>
            <a:off x="1731212" y="2964730"/>
            <a:ext cx="9976451" cy="1138773"/>
          </a:xfrm>
          <a:prstGeom prst="rect">
            <a:avLst/>
          </a:prstGeom>
          <a:noFill/>
        </p:spPr>
        <p:txBody>
          <a:bodyPr wrap="square" rtlCol="0">
            <a:spAutoFit/>
          </a:bodyPr>
          <a:lstStyle/>
          <a:p>
            <a:r>
              <a:rPr kumimoji="1" lang="en-US" sz="1700" dirty="0">
                <a:solidFill>
                  <a:srgbClr val="000000"/>
                </a:solidFill>
                <a:latin typeface="Georgia" panose="02040502050405020303" pitchFamily="18" charset="0"/>
              </a:rPr>
              <a:t>Zydus Hospitals used chatbots speaking English, Hindi, and Gujarati to give customers personal attention in appointments, ask about their symptoms, and direct them to make an appoint with the correct specialist. In 2 years, they had 20,000 appointments booked (6x baseline), 640,000 chats with customers, and generated $1M in revenue </a:t>
            </a:r>
            <a:r>
              <a:rPr kumimoji="1" lang="en-US" sz="800" dirty="0">
                <a:solidFill>
                  <a:srgbClr val="000000"/>
                </a:solidFill>
                <a:latin typeface="Georgia" panose="02040502050405020303" pitchFamily="18" charset="0"/>
              </a:rPr>
              <a:t>(Sadana, n.d.)</a:t>
            </a:r>
            <a:endParaRPr kumimoji="1" lang="en-US" sz="1600" dirty="0">
              <a:solidFill>
                <a:srgbClr val="000000"/>
              </a:solidFill>
              <a:latin typeface="Georgia" panose="02040502050405020303" pitchFamily="18" charset="0"/>
            </a:endParaRPr>
          </a:p>
        </p:txBody>
      </p:sp>
      <p:sp>
        <p:nvSpPr>
          <p:cNvPr id="24" name="TextBox 23">
            <a:extLst>
              <a:ext uri="{FF2B5EF4-FFF2-40B4-BE49-F238E27FC236}">
                <a16:creationId xmlns:a16="http://schemas.microsoft.com/office/drawing/2014/main" id="{B438A904-D94D-DF7B-47A0-3466DD405E08}"/>
              </a:ext>
            </a:extLst>
          </p:cNvPr>
          <p:cNvSpPr txBox="1"/>
          <p:nvPr/>
        </p:nvSpPr>
        <p:spPr>
          <a:xfrm>
            <a:off x="1741416" y="2076518"/>
            <a:ext cx="9502317" cy="615553"/>
          </a:xfrm>
          <a:prstGeom prst="rect">
            <a:avLst/>
          </a:prstGeom>
          <a:noFill/>
        </p:spPr>
        <p:txBody>
          <a:bodyPr wrap="square" rtlCol="0">
            <a:spAutoFit/>
          </a:bodyPr>
          <a:lstStyle/>
          <a:p>
            <a:r>
              <a:rPr kumimoji="1" lang="en-US" sz="1700" dirty="0">
                <a:solidFill>
                  <a:srgbClr val="000000"/>
                </a:solidFill>
                <a:latin typeface="Georgia" panose="02040502050405020303" pitchFamily="18" charset="0"/>
              </a:rPr>
              <a:t>Chatbot implemented in Hong Kong to answer customer questions in both English and Cantonese with a 91% question resolution rate and 3x faster response time </a:t>
            </a:r>
            <a:r>
              <a:rPr kumimoji="1" lang="en-US" sz="900" dirty="0">
                <a:solidFill>
                  <a:srgbClr val="000000"/>
                </a:solidFill>
                <a:latin typeface="Georgia" panose="02040502050405020303" pitchFamily="18" charset="0"/>
                <a:ea typeface="メイリオ" pitchFamily="50" charset="-128"/>
                <a:cs typeface="Calibri" pitchFamily="34" charset="0"/>
              </a:rPr>
              <a:t>(Meta, n.d.)</a:t>
            </a:r>
            <a:endParaRPr kumimoji="1" lang="en-US" dirty="0">
              <a:solidFill>
                <a:srgbClr val="000000"/>
              </a:solidFill>
              <a:latin typeface="Georgia" panose="02040502050405020303" pitchFamily="18" charset="0"/>
            </a:endParaRPr>
          </a:p>
        </p:txBody>
      </p:sp>
    </p:spTree>
    <p:extLst>
      <p:ext uri="{BB962C8B-B14F-4D97-AF65-F5344CB8AC3E}">
        <p14:creationId xmlns:p14="http://schemas.microsoft.com/office/powerpoint/2010/main" val="5876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0"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8</a:t>
            </a:fld>
            <a:endParaRPr lang="en-US" sz="900" dirty="0">
              <a:solidFill>
                <a:schemeClr val="tx1"/>
              </a:solidFill>
              <a:latin typeface="Georgia" panose="02040502050405020303" pitchFamily="18" charset="0"/>
            </a:endParaRPr>
          </a:p>
        </p:txBody>
      </p:sp>
      <p:sp>
        <p:nvSpPr>
          <p:cNvPr id="13" name="Title 2">
            <a:extLst>
              <a:ext uri="{FF2B5EF4-FFF2-40B4-BE49-F238E27FC236}">
                <a16:creationId xmlns:a16="http://schemas.microsoft.com/office/drawing/2014/main" id="{772FEDD4-C933-631D-9E1E-3DFC4768442C}"/>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6. Challenges and Considerations</a:t>
            </a:r>
          </a:p>
        </p:txBody>
      </p:sp>
      <p:sp>
        <p:nvSpPr>
          <p:cNvPr id="14" name="Rectangle: Rounded Corners 13">
            <a:extLst>
              <a:ext uri="{FF2B5EF4-FFF2-40B4-BE49-F238E27FC236}">
                <a16:creationId xmlns:a16="http://schemas.microsoft.com/office/drawing/2014/main" id="{B846602D-8FBE-C34E-FB14-901C3922F6F3}"/>
              </a:ext>
            </a:extLst>
          </p:cNvPr>
          <p:cNvSpPr/>
          <p:nvPr/>
        </p:nvSpPr>
        <p:spPr>
          <a:xfrm>
            <a:off x="651227" y="1656195"/>
            <a:ext cx="2638697" cy="1584960"/>
          </a:xfrm>
          <a:prstGeom prst="roundRect">
            <a:avLst/>
          </a:prstGeom>
          <a:solidFill>
            <a:srgbClr val="FFCCC9"/>
          </a:solidFill>
          <a:ln w="25400" cap="flat" cmpd="sng" algn="ctr">
            <a:solidFill>
              <a:srgbClr val="EE1100">
                <a:shade val="15000"/>
              </a:srgbClr>
            </a:solidFill>
            <a:prstDash val="solid"/>
          </a:ln>
          <a:effectLst/>
          <a:scene3d>
            <a:camera prst="obliqueTopLef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sng" strike="noStrike" kern="0" cap="none" spc="0" normalizeH="0" baseline="0" noProof="0" dirty="0">
                <a:ln>
                  <a:noFill/>
                </a:ln>
                <a:solidFill>
                  <a:srgbClr val="231815"/>
                </a:solidFill>
                <a:effectLst/>
                <a:uLnTx/>
                <a:uFillTx/>
                <a:latin typeface="Georgia" panose="02040502050405020303" pitchFamily="18" charset="0"/>
                <a:ea typeface="+mn-ea"/>
                <a:cs typeface="+mn-cs"/>
              </a:rPr>
              <a:t>Privacy Protection</a:t>
            </a:r>
          </a:p>
        </p:txBody>
      </p:sp>
      <p:sp>
        <p:nvSpPr>
          <p:cNvPr id="15" name="Rectangle: Rounded Corners 14">
            <a:extLst>
              <a:ext uri="{FF2B5EF4-FFF2-40B4-BE49-F238E27FC236}">
                <a16:creationId xmlns:a16="http://schemas.microsoft.com/office/drawing/2014/main" id="{D710E0BB-879F-8D72-3942-EA01417AF89A}"/>
              </a:ext>
            </a:extLst>
          </p:cNvPr>
          <p:cNvSpPr/>
          <p:nvPr/>
        </p:nvSpPr>
        <p:spPr>
          <a:xfrm>
            <a:off x="4400267" y="1660234"/>
            <a:ext cx="2638697" cy="1584960"/>
          </a:xfrm>
          <a:prstGeom prst="roundRect">
            <a:avLst/>
          </a:prstGeom>
          <a:solidFill>
            <a:srgbClr val="EE1100">
              <a:lumMod val="20000"/>
              <a:lumOff val="80000"/>
            </a:srgbClr>
          </a:solidFill>
          <a:ln w="25400" cap="flat" cmpd="sng" algn="ctr">
            <a:solidFill>
              <a:srgbClr val="EE1100">
                <a:shade val="15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sng" strike="noStrike" kern="0" cap="none" spc="0" normalizeH="0" baseline="0" noProof="0" dirty="0">
                <a:ln>
                  <a:noFill/>
                </a:ln>
                <a:solidFill>
                  <a:srgbClr val="231815"/>
                </a:solidFill>
                <a:effectLst/>
                <a:uLnTx/>
                <a:uFillTx/>
                <a:latin typeface="Georgia" panose="02040502050405020303" pitchFamily="18" charset="0"/>
                <a:ea typeface="+mn-ea"/>
                <a:cs typeface="+mn-cs"/>
              </a:rPr>
              <a:t>Ethical Use of AI</a:t>
            </a:r>
          </a:p>
        </p:txBody>
      </p:sp>
      <p:sp>
        <p:nvSpPr>
          <p:cNvPr id="16" name="Rectangle: Rounded Corners 15">
            <a:extLst>
              <a:ext uri="{FF2B5EF4-FFF2-40B4-BE49-F238E27FC236}">
                <a16:creationId xmlns:a16="http://schemas.microsoft.com/office/drawing/2014/main" id="{5C8F18EE-C3B8-C026-DB93-E743BB4C162C}"/>
              </a:ext>
            </a:extLst>
          </p:cNvPr>
          <p:cNvSpPr/>
          <p:nvPr/>
        </p:nvSpPr>
        <p:spPr>
          <a:xfrm>
            <a:off x="8462816" y="1660234"/>
            <a:ext cx="2638697" cy="1584960"/>
          </a:xfrm>
          <a:prstGeom prst="roundRect">
            <a:avLst/>
          </a:prstGeom>
          <a:solidFill>
            <a:srgbClr val="EE1100">
              <a:lumMod val="20000"/>
              <a:lumOff val="80000"/>
            </a:srgbClr>
          </a:solidFill>
          <a:ln w="25400" cap="flat" cmpd="sng" algn="ctr">
            <a:solidFill>
              <a:srgbClr val="EE1100">
                <a:shade val="15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sng" strike="noStrike" kern="0" cap="none" spc="0" normalizeH="0" baseline="0" noProof="0" dirty="0">
                <a:ln>
                  <a:noFill/>
                </a:ln>
                <a:solidFill>
                  <a:srgbClr val="231815"/>
                </a:solidFill>
                <a:effectLst/>
                <a:uLnTx/>
                <a:uFillTx/>
                <a:latin typeface="Georgia" panose="02040502050405020303" pitchFamily="18" charset="0"/>
                <a:ea typeface="+mn-ea"/>
                <a:cs typeface="+mn-cs"/>
              </a:rPr>
              <a:t>User Empowerment</a:t>
            </a:r>
          </a:p>
        </p:txBody>
      </p:sp>
      <p:sp>
        <p:nvSpPr>
          <p:cNvPr id="17" name="Rectangle: Rounded Corners 16">
            <a:extLst>
              <a:ext uri="{FF2B5EF4-FFF2-40B4-BE49-F238E27FC236}">
                <a16:creationId xmlns:a16="http://schemas.microsoft.com/office/drawing/2014/main" id="{866676E8-AA20-1C51-FE1D-7E5822328D74}"/>
              </a:ext>
            </a:extLst>
          </p:cNvPr>
          <p:cNvSpPr/>
          <p:nvPr/>
        </p:nvSpPr>
        <p:spPr>
          <a:xfrm>
            <a:off x="2452900" y="4112052"/>
            <a:ext cx="2638697" cy="1584960"/>
          </a:xfrm>
          <a:prstGeom prst="roundRect">
            <a:avLst/>
          </a:prstGeom>
          <a:solidFill>
            <a:srgbClr val="FFCCC9"/>
          </a:solidFill>
          <a:ln w="25400" cap="flat" cmpd="sng" algn="ctr">
            <a:solidFill>
              <a:srgbClr val="000000"/>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sng" strike="noStrike" kern="0" cap="none" spc="0" normalizeH="0" baseline="0" noProof="0" dirty="0">
                <a:ln>
                  <a:noFill/>
                </a:ln>
                <a:solidFill>
                  <a:srgbClr val="231815"/>
                </a:solidFill>
                <a:effectLst/>
                <a:uLnTx/>
                <a:uFillTx/>
                <a:latin typeface="Georgia" panose="02040502050405020303" pitchFamily="18" charset="0"/>
                <a:ea typeface="+mn-ea"/>
                <a:cs typeface="+mn-cs"/>
              </a:rPr>
              <a:t>Regulatory Compliance</a:t>
            </a:r>
          </a:p>
        </p:txBody>
      </p:sp>
      <p:sp>
        <p:nvSpPr>
          <p:cNvPr id="18" name="Rectangle: Rounded Corners 17">
            <a:extLst>
              <a:ext uri="{FF2B5EF4-FFF2-40B4-BE49-F238E27FC236}">
                <a16:creationId xmlns:a16="http://schemas.microsoft.com/office/drawing/2014/main" id="{93321DAD-9B93-47A9-1C17-B2020B024240}"/>
              </a:ext>
            </a:extLst>
          </p:cNvPr>
          <p:cNvSpPr/>
          <p:nvPr/>
        </p:nvSpPr>
        <p:spPr>
          <a:xfrm>
            <a:off x="6419654" y="4120901"/>
            <a:ext cx="2638697" cy="1584960"/>
          </a:xfrm>
          <a:prstGeom prst="roundRect">
            <a:avLst/>
          </a:prstGeom>
          <a:solidFill>
            <a:srgbClr val="FFCCC9"/>
          </a:solidFill>
          <a:ln w="25400" cap="flat" cmpd="sng" algn="ctr">
            <a:solidFill>
              <a:srgbClr val="000000"/>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sng" strike="noStrike" kern="0" cap="none" spc="0" normalizeH="0" baseline="0" noProof="0" dirty="0">
                <a:ln>
                  <a:noFill/>
                </a:ln>
                <a:solidFill>
                  <a:srgbClr val="231815"/>
                </a:solidFill>
                <a:effectLst/>
                <a:uLnTx/>
                <a:uFillTx/>
                <a:latin typeface="Georgia" panose="02040502050405020303" pitchFamily="18" charset="0"/>
                <a:ea typeface="+mn-ea"/>
                <a:cs typeface="+mn-cs"/>
              </a:rPr>
              <a:t>Accessibility and Inclusivity</a:t>
            </a:r>
          </a:p>
        </p:txBody>
      </p:sp>
    </p:spTree>
    <p:extLst>
      <p:ext uri="{BB962C8B-B14F-4D97-AF65-F5344CB8AC3E}">
        <p14:creationId xmlns:p14="http://schemas.microsoft.com/office/powerpoint/2010/main" val="156025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15F86DB-7BFD-A74F-6DAA-ADFEDD72FE66}"/>
              </a:ext>
            </a:extLst>
          </p:cNvPr>
          <p:cNvSpPr txBox="1">
            <a:spLocks/>
          </p:cNvSpPr>
          <p:nvPr/>
        </p:nvSpPr>
        <p:spPr>
          <a:xfrm>
            <a:off x="646196" y="6525345"/>
            <a:ext cx="8114100" cy="196131"/>
          </a:xfrm>
          <a:prstGeom prst="rect">
            <a:avLst/>
          </a:prstGeom>
        </p:spPr>
        <p:txBody>
          <a:bodyPr vert="horz" lIns="0" tIns="45720" rIns="0" bIns="45720" rtlCol="0" anchor="ctr"/>
          <a:lstStyle>
            <a:defPPr>
              <a:defRPr lang="ja-JP"/>
            </a:defPPr>
            <a:lvl1pPr marL="0" algn="l" defTabSz="914400" rtl="0" eaLnBrk="1" latinLnBrk="0" hangingPunct="1">
              <a:defRPr kumimoji="1" sz="900" kern="1200">
                <a:solidFill>
                  <a:srgbClr val="898989"/>
                </a:solidFill>
                <a:latin typeface="Calibri" pitchFamily="34" charset="0"/>
                <a:ea typeface="メイリオ" pitchFamily="50" charset="-128"/>
                <a:cs typeface="Calibri"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a:t>
            </a:r>
            <a:r>
              <a:rPr kumimoji="1" lang="en-US" sz="800" b="0" i="0" u="none" strike="noStrike" kern="1200" cap="none" spc="0" normalizeH="0" baseline="0" noProof="0" dirty="0">
                <a:ln>
                  <a:noFill/>
                </a:ln>
                <a:solidFill>
                  <a:srgbClr val="231815"/>
                </a:solidFill>
                <a:effectLst/>
                <a:uLnTx/>
                <a:uFillTx/>
                <a:latin typeface="Georgia" panose="02040502050405020303" pitchFamily="18" charset="0"/>
              </a:rPr>
              <a:t>AI Agents for Everyday Health</a:t>
            </a:r>
            <a:r>
              <a:rPr kumimoji="1" lang="en-US" altLang="ja-JP" sz="800" b="0" i="0" u="none" strike="noStrike" kern="1200" cap="none" spc="0" normalizeH="0" baseline="0" noProof="0" dirty="0">
                <a:ln>
                  <a:noFill/>
                </a:ln>
                <a:solidFill>
                  <a:srgbClr val="231815"/>
                </a:solidFill>
                <a:effectLst/>
                <a:uLnTx/>
                <a:uFillTx/>
                <a:latin typeface="Georgia" panose="02040502050405020303" pitchFamily="18" charset="0"/>
              </a:rPr>
              <a:t>  |  07/24/24</a:t>
            </a:r>
            <a:endParaRPr kumimoji="1" lang="ja-JP" altLang="en-US" sz="800" b="0" i="0" u="none" strike="noStrike" kern="1200" cap="none" spc="0" normalizeH="0" baseline="0" noProof="0" dirty="0">
              <a:ln>
                <a:noFill/>
              </a:ln>
              <a:solidFill>
                <a:srgbClr val="231815"/>
              </a:solidFill>
              <a:effectLst/>
              <a:uLnTx/>
              <a:uFillTx/>
              <a:latin typeface="Georgia" panose="02040502050405020303" pitchFamily="18" charset="0"/>
            </a:endParaRPr>
          </a:p>
        </p:txBody>
      </p:sp>
      <p:sp>
        <p:nvSpPr>
          <p:cNvPr id="26" name="Slide Number Placeholder 25">
            <a:extLst>
              <a:ext uri="{FF2B5EF4-FFF2-40B4-BE49-F238E27FC236}">
                <a16:creationId xmlns:a16="http://schemas.microsoft.com/office/drawing/2014/main" id="{B2DADABF-1E56-A133-6FC2-2FA23B615531}"/>
              </a:ext>
            </a:extLst>
          </p:cNvPr>
          <p:cNvSpPr>
            <a:spLocks noGrp="1"/>
          </p:cNvSpPr>
          <p:nvPr>
            <p:ph type="sldNum" sz="quarter" idx="12"/>
          </p:nvPr>
        </p:nvSpPr>
        <p:spPr>
          <a:xfrm>
            <a:off x="361958" y="6440847"/>
            <a:ext cx="284238" cy="365125"/>
          </a:xfrm>
        </p:spPr>
        <p:txBody>
          <a:bodyPr/>
          <a:lstStyle/>
          <a:p>
            <a:fld id="{5622C6E6-2276-4DAE-B4D5-83BE3AF7910D}" type="slidenum">
              <a:rPr lang="en-US" sz="900" smtClean="0">
                <a:solidFill>
                  <a:schemeClr val="tx1"/>
                </a:solidFill>
                <a:latin typeface="Georgia" panose="02040502050405020303" pitchFamily="18" charset="0"/>
              </a:rPr>
              <a:t>9</a:t>
            </a:fld>
            <a:endParaRPr lang="en-US" sz="900" dirty="0">
              <a:solidFill>
                <a:schemeClr val="tx1"/>
              </a:solidFill>
              <a:latin typeface="Georgia" panose="02040502050405020303" pitchFamily="18" charset="0"/>
            </a:endParaRPr>
          </a:p>
        </p:txBody>
      </p:sp>
      <p:sp>
        <p:nvSpPr>
          <p:cNvPr id="12" name="Title 2">
            <a:extLst>
              <a:ext uri="{FF2B5EF4-FFF2-40B4-BE49-F238E27FC236}">
                <a16:creationId xmlns:a16="http://schemas.microsoft.com/office/drawing/2014/main" id="{7CA955BC-A897-0D86-69DE-6E5A74BA861B}"/>
              </a:ext>
            </a:extLst>
          </p:cNvPr>
          <p:cNvSpPr txBox="1">
            <a:spLocks/>
          </p:cNvSpPr>
          <p:nvPr/>
        </p:nvSpPr>
        <p:spPr>
          <a:xfrm>
            <a:off x="527050" y="132770"/>
            <a:ext cx="11137900" cy="703942"/>
          </a:xfrm>
          <a:prstGeom prst="rect">
            <a:avLst/>
          </a:prstGeom>
        </p:spPr>
        <p:txBody>
          <a:bodyPr vert="horz" lIns="0" tIns="45720" rIns="91440" bIns="45720" rtlCol="0" anchor="ctr">
            <a:noAutofit/>
          </a:bodyPr>
          <a:lstStyle>
            <a:lvl1pPr algn="l" defTabSz="914400" rtl="0" eaLnBrk="1" latinLnBrk="0" hangingPunct="1">
              <a:spcBef>
                <a:spcPct val="0"/>
              </a:spcBef>
              <a:buNone/>
              <a:defRPr kumimoji="1" sz="2800" kern="1200" baseline="0">
                <a:solidFill>
                  <a:schemeClr val="accent2"/>
                </a:solidFill>
                <a:latin typeface="Calibri" pitchFamily="34" charset="0"/>
                <a:ea typeface="メイリオ" pitchFamily="50" charset="-128"/>
                <a:cs typeface="Calibri" pitchFamily="34" charset="0"/>
              </a:defRPr>
            </a:lvl1pPr>
          </a:lstStyle>
          <a:p>
            <a:r>
              <a:rPr lang="en-US" dirty="0">
                <a:solidFill>
                  <a:srgbClr val="231815"/>
                </a:solidFill>
                <a:latin typeface="Georgia" panose="02040502050405020303" pitchFamily="18" charset="0"/>
              </a:rPr>
              <a:t>7. Self Advocacy and Self Agent(cy)</a:t>
            </a:r>
          </a:p>
        </p:txBody>
      </p:sp>
      <p:pic>
        <p:nvPicPr>
          <p:cNvPr id="13" name="Picture 12" descr="A person touching a smart watch&#10;&#10;Description automatically generated">
            <a:extLst>
              <a:ext uri="{FF2B5EF4-FFF2-40B4-BE49-F238E27FC236}">
                <a16:creationId xmlns:a16="http://schemas.microsoft.com/office/drawing/2014/main" id="{E0E05EC4-CC53-5117-9B85-7256FBB2ECDF}"/>
              </a:ext>
            </a:extLst>
          </p:cNvPr>
          <p:cNvPicPr>
            <a:picLocks noChangeAspect="1"/>
          </p:cNvPicPr>
          <p:nvPr/>
        </p:nvPicPr>
        <p:blipFill rotWithShape="1">
          <a:blip r:embed="rId2"/>
          <a:srcRect b="4432"/>
          <a:stretch/>
        </p:blipFill>
        <p:spPr>
          <a:xfrm>
            <a:off x="202582" y="1025525"/>
            <a:ext cx="2913769" cy="2784626"/>
          </a:xfrm>
          <a:prstGeom prst="rect">
            <a:avLst/>
          </a:prstGeom>
        </p:spPr>
      </p:pic>
      <p:sp>
        <p:nvSpPr>
          <p:cNvPr id="14" name="Arrow: Right 13">
            <a:extLst>
              <a:ext uri="{FF2B5EF4-FFF2-40B4-BE49-F238E27FC236}">
                <a16:creationId xmlns:a16="http://schemas.microsoft.com/office/drawing/2014/main" id="{3EA7CBAD-5B8E-BE63-86BA-B41AE85FC744}"/>
              </a:ext>
            </a:extLst>
          </p:cNvPr>
          <p:cNvSpPr/>
          <p:nvPr/>
        </p:nvSpPr>
        <p:spPr>
          <a:xfrm>
            <a:off x="3348156" y="1588867"/>
            <a:ext cx="416656" cy="251581"/>
          </a:xfrm>
          <a:prstGeom prst="rightArrow">
            <a:avLst/>
          </a:prstGeom>
          <a:solidFill>
            <a:srgbClr val="000000"/>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Georgia" panose="02040502050405020303" pitchFamily="18" charset="0"/>
              <a:ea typeface="+mn-ea"/>
              <a:cs typeface="+mn-cs"/>
            </a:endParaRPr>
          </a:p>
        </p:txBody>
      </p:sp>
      <p:sp>
        <p:nvSpPr>
          <p:cNvPr id="15" name="Arrow: Right 14">
            <a:extLst>
              <a:ext uri="{FF2B5EF4-FFF2-40B4-BE49-F238E27FC236}">
                <a16:creationId xmlns:a16="http://schemas.microsoft.com/office/drawing/2014/main" id="{12E4A998-C67D-B96E-ECB1-CA8DD8D78830}"/>
              </a:ext>
            </a:extLst>
          </p:cNvPr>
          <p:cNvSpPr/>
          <p:nvPr/>
        </p:nvSpPr>
        <p:spPr>
          <a:xfrm>
            <a:off x="3348156" y="2247131"/>
            <a:ext cx="416656" cy="251581"/>
          </a:xfrm>
          <a:prstGeom prst="rightArrow">
            <a:avLst/>
          </a:prstGeom>
          <a:solidFill>
            <a:srgbClr val="000000"/>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Georgia" panose="02040502050405020303" pitchFamily="18" charset="0"/>
              <a:ea typeface="+mn-ea"/>
              <a:cs typeface="+mn-cs"/>
            </a:endParaRPr>
          </a:p>
        </p:txBody>
      </p:sp>
      <p:sp>
        <p:nvSpPr>
          <p:cNvPr id="16" name="Arrow: Right 15">
            <a:extLst>
              <a:ext uri="{FF2B5EF4-FFF2-40B4-BE49-F238E27FC236}">
                <a16:creationId xmlns:a16="http://schemas.microsoft.com/office/drawing/2014/main" id="{EFD50B3F-9666-1FCF-6D15-D12682C7C94F}"/>
              </a:ext>
            </a:extLst>
          </p:cNvPr>
          <p:cNvSpPr/>
          <p:nvPr/>
        </p:nvSpPr>
        <p:spPr>
          <a:xfrm>
            <a:off x="3348156" y="2905395"/>
            <a:ext cx="416656" cy="251581"/>
          </a:xfrm>
          <a:prstGeom prst="rightArrow">
            <a:avLst/>
          </a:prstGeom>
          <a:solidFill>
            <a:srgbClr val="000000"/>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800" b="0" i="0" u="none" strike="noStrike" kern="0" cap="none" spc="0" normalizeH="0" baseline="0" noProof="0" dirty="0">
              <a:ln>
                <a:noFill/>
              </a:ln>
              <a:solidFill>
                <a:srgbClr val="FFFFFF"/>
              </a:solidFill>
              <a:effectLst/>
              <a:uLnTx/>
              <a:uFillTx/>
              <a:latin typeface="Georgia" panose="02040502050405020303" pitchFamily="18" charset="0"/>
              <a:ea typeface="+mn-ea"/>
              <a:cs typeface="+mn-cs"/>
            </a:endParaRPr>
          </a:p>
        </p:txBody>
      </p:sp>
      <p:sp>
        <p:nvSpPr>
          <p:cNvPr id="17" name="TextBox 16">
            <a:extLst>
              <a:ext uri="{FF2B5EF4-FFF2-40B4-BE49-F238E27FC236}">
                <a16:creationId xmlns:a16="http://schemas.microsoft.com/office/drawing/2014/main" id="{E4D306D1-9BE1-C206-26DF-F4AE12D3F716}"/>
              </a:ext>
            </a:extLst>
          </p:cNvPr>
          <p:cNvSpPr txBox="1"/>
          <p:nvPr/>
        </p:nvSpPr>
        <p:spPr>
          <a:xfrm>
            <a:off x="4064001" y="1467910"/>
            <a:ext cx="6512076" cy="369332"/>
          </a:xfrm>
          <a:prstGeom prst="rect">
            <a:avLst/>
          </a:prstGeom>
          <a:noFill/>
        </p:spPr>
        <p:txBody>
          <a:bodyPr wrap="square" rtlCol="0">
            <a:spAutoFit/>
          </a:bodyPr>
          <a:lstStyle/>
          <a:p>
            <a:r>
              <a:rPr kumimoji="1" lang="en-US" dirty="0">
                <a:solidFill>
                  <a:srgbClr val="000000"/>
                </a:solidFill>
                <a:latin typeface="Georgia" panose="02040502050405020303" pitchFamily="18" charset="0"/>
              </a:rPr>
              <a:t>AI Agents empower patients to take control of their health</a:t>
            </a:r>
          </a:p>
        </p:txBody>
      </p:sp>
      <p:sp>
        <p:nvSpPr>
          <p:cNvPr id="18" name="TextBox 17">
            <a:extLst>
              <a:ext uri="{FF2B5EF4-FFF2-40B4-BE49-F238E27FC236}">
                <a16:creationId xmlns:a16="http://schemas.microsoft.com/office/drawing/2014/main" id="{890CA879-7216-F959-8C7B-A91D2A55C72C}"/>
              </a:ext>
            </a:extLst>
          </p:cNvPr>
          <p:cNvSpPr txBox="1"/>
          <p:nvPr/>
        </p:nvSpPr>
        <p:spPr>
          <a:xfrm>
            <a:off x="4064001" y="2049755"/>
            <a:ext cx="6512076" cy="646331"/>
          </a:xfrm>
          <a:prstGeom prst="rect">
            <a:avLst/>
          </a:prstGeom>
          <a:noFill/>
        </p:spPr>
        <p:txBody>
          <a:bodyPr wrap="square" rtlCol="0">
            <a:spAutoFit/>
          </a:bodyPr>
          <a:lstStyle/>
          <a:p>
            <a:r>
              <a:rPr kumimoji="1" lang="en-US" dirty="0">
                <a:solidFill>
                  <a:srgbClr val="000000"/>
                </a:solidFill>
                <a:latin typeface="Georgia" panose="02040502050405020303" pitchFamily="18" charset="0"/>
              </a:rPr>
              <a:t>They empower patients to confidently discuss treatment options with doctors and insurance companies alike</a:t>
            </a:r>
          </a:p>
        </p:txBody>
      </p:sp>
      <p:sp>
        <p:nvSpPr>
          <p:cNvPr id="19" name="TextBox 18">
            <a:extLst>
              <a:ext uri="{FF2B5EF4-FFF2-40B4-BE49-F238E27FC236}">
                <a16:creationId xmlns:a16="http://schemas.microsoft.com/office/drawing/2014/main" id="{07E458CA-FD26-433A-252B-3CE3415657A2}"/>
              </a:ext>
            </a:extLst>
          </p:cNvPr>
          <p:cNvSpPr txBox="1"/>
          <p:nvPr/>
        </p:nvSpPr>
        <p:spPr>
          <a:xfrm>
            <a:off x="392256" y="4267813"/>
            <a:ext cx="10991783" cy="2308324"/>
          </a:xfrm>
          <a:prstGeom prst="rect">
            <a:avLst/>
          </a:prstGeom>
          <a:noFill/>
        </p:spPr>
        <p:txBody>
          <a:bodyPr wrap="square" numCol="2" rtlCol="0">
            <a:spAutoFit/>
          </a:bodyPr>
          <a:lstStyle/>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Decrease appointment wait times</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Act during traumatic, life-threatening events</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Increase well-being by managing chronic disease</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Detect sudden changes in mood, vitals, habits, etc.</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Offer alternative pharmaceutical/holistic treatments</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Increase self-directed preventative care</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Decrease medical malpractice</a:t>
            </a:r>
          </a:p>
          <a:p>
            <a:endParaRPr kumimoji="1" lang="en-US" sz="1600" dirty="0">
              <a:solidFill>
                <a:srgbClr val="000000"/>
              </a:solidFill>
              <a:latin typeface="Georgia" panose="02040502050405020303" pitchFamily="18" charset="0"/>
            </a:endParaRPr>
          </a:p>
          <a:p>
            <a:endParaRPr kumimoji="1" lang="en-US" sz="1600" dirty="0">
              <a:solidFill>
                <a:srgbClr val="000000"/>
              </a:solidFill>
              <a:latin typeface="Georgia" panose="02040502050405020303" pitchFamily="18" charset="0"/>
            </a:endParaRP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Records challenging symptoms when patient is distressed</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Integrates with other technology, stores medical records</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Special care for elderly, mentally handicapped, vulnerable populations</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Spread awareness during public health crises (like COVID-19)</a:t>
            </a:r>
          </a:p>
          <a:p>
            <a:pPr marL="285750" indent="-285750">
              <a:buFont typeface="Arial" panose="020B0604020202020204" pitchFamily="34" charset="0"/>
              <a:buChar char="•"/>
            </a:pPr>
            <a:r>
              <a:rPr kumimoji="1" lang="en-US" sz="1600" dirty="0">
                <a:solidFill>
                  <a:srgbClr val="000000"/>
                </a:solidFill>
                <a:latin typeface="Georgia" panose="02040502050405020303" pitchFamily="18" charset="0"/>
              </a:rPr>
              <a:t>Centralizes care between multiple providers into the patient’s hands</a:t>
            </a:r>
          </a:p>
        </p:txBody>
      </p:sp>
      <p:sp>
        <p:nvSpPr>
          <p:cNvPr id="20" name="TextBox 19">
            <a:extLst>
              <a:ext uri="{FF2B5EF4-FFF2-40B4-BE49-F238E27FC236}">
                <a16:creationId xmlns:a16="http://schemas.microsoft.com/office/drawing/2014/main" id="{220ADF62-54FC-E1AD-EBE7-1BCF3ECC4FA3}"/>
              </a:ext>
            </a:extLst>
          </p:cNvPr>
          <p:cNvSpPr txBox="1"/>
          <p:nvPr/>
        </p:nvSpPr>
        <p:spPr>
          <a:xfrm>
            <a:off x="4064001" y="2855932"/>
            <a:ext cx="6512076" cy="369332"/>
          </a:xfrm>
          <a:prstGeom prst="rect">
            <a:avLst/>
          </a:prstGeom>
          <a:noFill/>
        </p:spPr>
        <p:txBody>
          <a:bodyPr wrap="square" rtlCol="0">
            <a:spAutoFit/>
          </a:bodyPr>
          <a:lstStyle/>
          <a:p>
            <a:r>
              <a:rPr kumimoji="1" lang="en-US" dirty="0">
                <a:solidFill>
                  <a:srgbClr val="000000"/>
                </a:solidFill>
                <a:latin typeface="Georgia" panose="02040502050405020303" pitchFamily="18" charset="0"/>
              </a:rPr>
              <a:t>They give patients access to healthcare on demand</a:t>
            </a:r>
          </a:p>
        </p:txBody>
      </p:sp>
      <p:sp>
        <p:nvSpPr>
          <p:cNvPr id="22" name="TextBox 21">
            <a:extLst>
              <a:ext uri="{FF2B5EF4-FFF2-40B4-BE49-F238E27FC236}">
                <a16:creationId xmlns:a16="http://schemas.microsoft.com/office/drawing/2014/main" id="{1B4FCF23-77D6-94E4-D6B8-A926477846AF}"/>
              </a:ext>
            </a:extLst>
          </p:cNvPr>
          <p:cNvSpPr txBox="1"/>
          <p:nvPr/>
        </p:nvSpPr>
        <p:spPr>
          <a:xfrm>
            <a:off x="329556" y="3901687"/>
            <a:ext cx="6512076" cy="369332"/>
          </a:xfrm>
          <a:prstGeom prst="rect">
            <a:avLst/>
          </a:prstGeom>
          <a:noFill/>
        </p:spPr>
        <p:txBody>
          <a:bodyPr wrap="square" rtlCol="0">
            <a:spAutoFit/>
          </a:bodyPr>
          <a:lstStyle/>
          <a:p>
            <a:r>
              <a:rPr kumimoji="1" lang="en-US" u="sng" dirty="0">
                <a:solidFill>
                  <a:srgbClr val="000000"/>
                </a:solidFill>
                <a:latin typeface="Georgia" panose="02040502050405020303" pitchFamily="18" charset="0"/>
              </a:rPr>
              <a:t>AI Agents Self Advocacy Wins:</a:t>
            </a:r>
          </a:p>
        </p:txBody>
      </p:sp>
    </p:spTree>
    <p:extLst>
      <p:ext uri="{BB962C8B-B14F-4D97-AF65-F5344CB8AC3E}">
        <p14:creationId xmlns:p14="http://schemas.microsoft.com/office/powerpoint/2010/main" val="1477218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1737</Words>
  <Application>Microsoft Office PowerPoint</Application>
  <PresentationFormat>Widescreen</PresentationFormat>
  <Paragraphs>155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Calibri</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Fitch, Ted</dc:creator>
  <cp:lastModifiedBy>Fitch, Ted</cp:lastModifiedBy>
  <cp:revision>6</cp:revision>
  <dcterms:created xsi:type="dcterms:W3CDTF">2024-07-23T00:02:27Z</dcterms:created>
  <dcterms:modified xsi:type="dcterms:W3CDTF">2024-07-23T22:49:36Z</dcterms:modified>
</cp:coreProperties>
</file>